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88"/>
  </p:notesMasterIdLst>
  <p:sldIdLst>
    <p:sldId id="306" r:id="rId2"/>
    <p:sldId id="336" r:id="rId3"/>
    <p:sldId id="256" r:id="rId4"/>
    <p:sldId id="337" r:id="rId5"/>
    <p:sldId id="257" r:id="rId6"/>
    <p:sldId id="288" r:id="rId7"/>
    <p:sldId id="289" r:id="rId8"/>
    <p:sldId id="290" r:id="rId9"/>
    <p:sldId id="261" r:id="rId10"/>
    <p:sldId id="307" r:id="rId11"/>
    <p:sldId id="260" r:id="rId12"/>
    <p:sldId id="262" r:id="rId13"/>
    <p:sldId id="339" r:id="rId14"/>
    <p:sldId id="263" r:id="rId15"/>
    <p:sldId id="292" r:id="rId16"/>
    <p:sldId id="293" r:id="rId17"/>
    <p:sldId id="294" r:id="rId18"/>
    <p:sldId id="295" r:id="rId19"/>
    <p:sldId id="265" r:id="rId20"/>
    <p:sldId id="264" r:id="rId21"/>
    <p:sldId id="266" r:id="rId22"/>
    <p:sldId id="268" r:id="rId23"/>
    <p:sldId id="269" r:id="rId24"/>
    <p:sldId id="271" r:id="rId25"/>
    <p:sldId id="270" r:id="rId26"/>
    <p:sldId id="272" r:id="rId27"/>
    <p:sldId id="273" r:id="rId28"/>
    <p:sldId id="267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91" r:id="rId44"/>
    <p:sldId id="296" r:id="rId45"/>
    <p:sldId id="297" r:id="rId46"/>
    <p:sldId id="298" r:id="rId47"/>
    <p:sldId id="299" r:id="rId48"/>
    <p:sldId id="300" r:id="rId49"/>
    <p:sldId id="332" r:id="rId50"/>
    <p:sldId id="301" r:id="rId51"/>
    <p:sldId id="302" r:id="rId52"/>
    <p:sldId id="303" r:id="rId53"/>
    <p:sldId id="304" r:id="rId54"/>
    <p:sldId id="340" r:id="rId55"/>
    <p:sldId id="333" r:id="rId56"/>
    <p:sldId id="308" r:id="rId57"/>
    <p:sldId id="309" r:id="rId58"/>
    <p:sldId id="310" r:id="rId59"/>
    <p:sldId id="311" r:id="rId60"/>
    <p:sldId id="312" r:id="rId61"/>
    <p:sldId id="334" r:id="rId62"/>
    <p:sldId id="313" r:id="rId63"/>
    <p:sldId id="318" r:id="rId64"/>
    <p:sldId id="314" r:id="rId65"/>
    <p:sldId id="315" r:id="rId66"/>
    <p:sldId id="319" r:id="rId67"/>
    <p:sldId id="317" r:id="rId68"/>
    <p:sldId id="341" r:id="rId69"/>
    <p:sldId id="320" r:id="rId70"/>
    <p:sldId id="321" r:id="rId71"/>
    <p:sldId id="322" r:id="rId72"/>
    <p:sldId id="342" r:id="rId73"/>
    <p:sldId id="345" r:id="rId74"/>
    <p:sldId id="343" r:id="rId75"/>
    <p:sldId id="344" r:id="rId76"/>
    <p:sldId id="323" r:id="rId77"/>
    <p:sldId id="324" r:id="rId78"/>
    <p:sldId id="325" r:id="rId79"/>
    <p:sldId id="326" r:id="rId80"/>
    <p:sldId id="327" r:id="rId81"/>
    <p:sldId id="328" r:id="rId82"/>
    <p:sldId id="329" r:id="rId83"/>
    <p:sldId id="330" r:id="rId84"/>
    <p:sldId id="331" r:id="rId85"/>
    <p:sldId id="335" r:id="rId86"/>
    <p:sldId id="338" r:id="rId8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7745A-F372-40A1-9A49-3B6D55A198F8}" type="datetimeFigureOut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74346-BA2A-4070-A58D-18A4A9DAC1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79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4346-BA2A-4070-A58D-18A4A9DAC114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ВозяноваЖ.І</a:t>
            </a:r>
            <a:r>
              <a:rPr lang="uk-UA" dirty="0" smtClean="0"/>
              <a:t>.</a:t>
            </a:r>
            <a:r>
              <a:rPr lang="uk-UA" baseline="0" dirty="0" smtClean="0"/>
              <a:t> Інфекційні і паразитарні хвороби//том2.-Київ. Здоров'я 2002 рік.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4346-BA2A-4070-A58D-18A4A9DAC114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Павловський М.П.,Ващук В.В.,</a:t>
            </a:r>
            <a:r>
              <a:rPr lang="uk-UA" dirty="0" err="1" smtClean="0"/>
              <a:t>Герич</a:t>
            </a:r>
            <a:r>
              <a:rPr lang="uk-UA" dirty="0" smtClean="0"/>
              <a:t> І.Д.,Ващук</a:t>
            </a:r>
            <a:r>
              <a:rPr lang="uk-UA" baseline="0" dirty="0" smtClean="0"/>
              <a:t> В.В.,</a:t>
            </a:r>
            <a:r>
              <a:rPr lang="uk-UA" baseline="0" dirty="0" err="1" smtClean="0"/>
              <a:t>Стояновський</a:t>
            </a:r>
            <a:r>
              <a:rPr lang="uk-UA" baseline="0" dirty="0" smtClean="0"/>
              <a:t> І.В. СНІД у хірургічній клініці. – Тернопіль: </a:t>
            </a:r>
            <a:r>
              <a:rPr lang="uk-UA" baseline="0" dirty="0" err="1" smtClean="0"/>
              <a:t>Укрмедкнига</a:t>
            </a:r>
            <a:r>
              <a:rPr lang="uk-UA" baseline="0" dirty="0" smtClean="0"/>
              <a:t>, 2001.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4346-BA2A-4070-A58D-18A4A9DAC114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4346-BA2A-4070-A58D-18A4A9DAC114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4346-BA2A-4070-A58D-18A4A9DAC114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4346-BA2A-4070-A58D-18A4A9DAC11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4346-BA2A-4070-A58D-18A4A9DAC114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44DBCF4-F29B-46DF-AF80-93FC8F6204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14338"/>
            <a:ext cx="9144000" cy="1849438"/>
          </a:xfrm>
        </p:spPr>
        <p:txBody>
          <a:bodyPr/>
          <a:lstStyle/>
          <a:p>
            <a:pPr algn="ctr"/>
            <a:r>
              <a:rPr lang="ru-RU" sz="2800" b="1" dirty="0" err="1">
                <a:solidFill>
                  <a:schemeClr val="tx1"/>
                </a:solidFill>
              </a:rPr>
              <a:t>Дніпропетровськ</a:t>
            </a:r>
            <a:r>
              <a:rPr lang="uk-UA" sz="2800" b="1" dirty="0">
                <a:solidFill>
                  <a:schemeClr val="tx1"/>
                </a:solidFill>
              </a:rPr>
              <a:t>а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державна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медична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академія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Кафедра </a:t>
            </a:r>
            <a:r>
              <a:rPr lang="ru-RU" sz="2400" b="1" i="1" dirty="0" err="1">
                <a:solidFill>
                  <a:schemeClr val="tx1"/>
                </a:solidFill>
              </a:rPr>
              <a:t>хірургії</a:t>
            </a:r>
            <a:r>
              <a:rPr lang="ru-RU" sz="2400" b="1" i="1" dirty="0">
                <a:solidFill>
                  <a:schemeClr val="tx1"/>
                </a:solidFill>
              </a:rPr>
              <a:t>, </a:t>
            </a:r>
            <a:r>
              <a:rPr lang="ru-RU" sz="2400" b="1" i="1" dirty="0" err="1">
                <a:solidFill>
                  <a:schemeClr val="tx1"/>
                </a:solidFill>
              </a:rPr>
              <a:t>травматології</a:t>
            </a:r>
            <a:r>
              <a:rPr lang="ru-RU" sz="2400" b="1" i="1" dirty="0">
                <a:solidFill>
                  <a:schemeClr val="tx1"/>
                </a:solidFill>
              </a:rPr>
              <a:t> та </a:t>
            </a:r>
            <a:r>
              <a:rPr lang="ru-RU" sz="2400" b="1" i="1" dirty="0" err="1">
                <a:solidFill>
                  <a:schemeClr val="tx1"/>
                </a:solidFill>
              </a:rPr>
              <a:t>ортопедії</a:t>
            </a:r>
            <a:r>
              <a:rPr lang="ru-RU" sz="2400" b="1" i="1" dirty="0">
                <a:solidFill>
                  <a:schemeClr val="tx1"/>
                </a:solidFill>
              </a:rPr>
              <a:t> ФПО</a:t>
            </a:r>
          </a:p>
        </p:txBody>
      </p:sp>
      <p:pic>
        <p:nvPicPr>
          <p:cNvPr id="192515" name="Picture 3" descr="hospit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lum bright="6000" contrast="30000"/>
          </a:blip>
          <a:srcRect l="2704" t="5818" r="3719" b="3807"/>
          <a:stretch>
            <a:fillRect/>
          </a:stretch>
        </p:blipFill>
        <p:spPr>
          <a:xfrm>
            <a:off x="684213" y="1268413"/>
            <a:ext cx="7920037" cy="3989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179388" y="5410200"/>
            <a:ext cx="89646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uk-UA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Десятерик В.І. </a:t>
            </a:r>
            <a:r>
              <a:rPr kumimoji="1" lang="uk-UA" sz="24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Міхно</a:t>
            </a:r>
            <a:r>
              <a:rPr kumimoji="1" lang="uk-UA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С.П. </a:t>
            </a:r>
            <a:r>
              <a:rPr kumimoji="1" lang="uk-UA" sz="24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Котов</a:t>
            </a:r>
            <a:r>
              <a:rPr kumimoji="1" lang="uk-UA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О.В. Лук'яненко В.М. </a:t>
            </a:r>
            <a:endParaRPr kumimoji="1" lang="uk-UA" sz="24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kumimoji="1" lang="ru-RU" sz="24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Федюшкін</a:t>
            </a:r>
            <a:r>
              <a:rPr kumimoji="1"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С.О. </a:t>
            </a:r>
          </a:p>
          <a:p>
            <a:pPr algn="ctr"/>
            <a:r>
              <a:rPr kumimoji="1"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  <a:r>
              <a:rPr kumimoji="1" lang="uk-UA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kumimoji="1"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uk-UA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Кривий</a:t>
            </a:r>
            <a:r>
              <a:rPr kumimoji="1"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uk-UA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Ріг  2010 рік.</a:t>
            </a:r>
            <a:endParaRPr lang="uk-UA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Хворий О., 36 </a:t>
            </a:r>
            <a:r>
              <a:rPr lang="uk-UA" dirty="0" smtClean="0"/>
              <a:t>років, </a:t>
            </a:r>
            <a:r>
              <a:rPr lang="uk-UA" dirty="0" smtClean="0"/>
              <a:t>оперований з приводу гострого </a:t>
            </a:r>
            <a:r>
              <a:rPr lang="uk-UA" dirty="0" err="1" smtClean="0"/>
              <a:t>флегманозного</a:t>
            </a:r>
            <a:r>
              <a:rPr lang="uk-UA" dirty="0" smtClean="0"/>
              <a:t> апендициту з місцевим </a:t>
            </a:r>
            <a:r>
              <a:rPr lang="uk-UA" dirty="0" err="1" smtClean="0"/>
              <a:t>серозно</a:t>
            </a:r>
            <a:r>
              <a:rPr lang="uk-UA" dirty="0" smtClean="0"/>
              <a:t> – </a:t>
            </a:r>
            <a:r>
              <a:rPr lang="uk-UA" dirty="0" err="1" smtClean="0"/>
              <a:t>фібрінозним</a:t>
            </a:r>
            <a:r>
              <a:rPr lang="uk-UA" dirty="0" smtClean="0"/>
              <a:t> </a:t>
            </a:r>
            <a:r>
              <a:rPr lang="uk-UA" dirty="0" err="1" smtClean="0"/>
              <a:t>перітонітом</a:t>
            </a:r>
            <a:r>
              <a:rPr lang="uk-UA" dirty="0" smtClean="0"/>
              <a:t> в ХВ №2, 16 М.Л. м. Кривий Ріг в травні 2009 року. Анамнез життя хворого </a:t>
            </a:r>
            <a:r>
              <a:rPr lang="uk-UA" dirty="0" smtClean="0"/>
              <a:t>б/о,прийом </a:t>
            </a:r>
            <a:r>
              <a:rPr lang="uk-UA" dirty="0" smtClean="0"/>
              <a:t>наркотиків та сумнівні статеві стосунки хворий заперечує. Хворий незначно </a:t>
            </a:r>
            <a:r>
              <a:rPr lang="uk-UA" dirty="0" err="1" smtClean="0"/>
              <a:t>кахектичний</a:t>
            </a:r>
            <a:r>
              <a:rPr lang="uk-UA" dirty="0" smtClean="0"/>
              <a:t>. В післяопераційному періоді режим відділення не виконував, зловживав алкоголем, антибіотики не приймав,виписаний на 9 добу у задовільному стані, рана загоїлась первинним натягом. </a:t>
            </a:r>
            <a:r>
              <a:rPr lang="uk-UA" dirty="0" smtClean="0"/>
              <a:t>У </a:t>
            </a:r>
            <a:r>
              <a:rPr lang="uk-UA" dirty="0" smtClean="0"/>
              <a:t>вересні 2009 року дільничним терапевтом з приводу септичного стану та наявності округлих вогнищ </a:t>
            </a:r>
            <a:r>
              <a:rPr lang="uk-UA" dirty="0" smtClean="0"/>
              <a:t>у </a:t>
            </a:r>
            <a:r>
              <a:rPr lang="uk-UA" dirty="0" smtClean="0"/>
              <a:t>печінки №2 в діаметрі 1,0 та 2,0 см по даним УСГ, направлений на кафедру хірургії ФПО ДДМА. Хворому проведена масивна </a:t>
            </a:r>
            <a:r>
              <a:rPr lang="uk-UA" dirty="0" err="1" smtClean="0"/>
              <a:t>антибіотико</a:t>
            </a:r>
            <a:r>
              <a:rPr lang="uk-UA" dirty="0" smtClean="0"/>
              <a:t> та протизапальна терапія без динаміки,під контролем УСГ виконана пункція вогнищ в </a:t>
            </a:r>
            <a:r>
              <a:rPr lang="uk-UA" dirty="0" smtClean="0"/>
              <a:t>печінці, </a:t>
            </a:r>
            <a:r>
              <a:rPr lang="uk-UA" dirty="0" smtClean="0"/>
              <a:t>зроблені посіви(висіяний </a:t>
            </a:r>
            <a:r>
              <a:rPr lang="en-US" dirty="0" smtClean="0"/>
              <a:t>Staphylococcus </a:t>
            </a:r>
            <a:r>
              <a:rPr lang="en-US" dirty="0" err="1" smtClean="0"/>
              <a:t>haemolyticus</a:t>
            </a:r>
            <a:r>
              <a:rPr lang="uk-UA" dirty="0" smtClean="0"/>
              <a:t>), по згоді хворого зроблений забір крові на ВІЛ – позитивний. На фоні </a:t>
            </a:r>
            <a:r>
              <a:rPr lang="uk-UA" dirty="0" err="1" smtClean="0"/>
              <a:t>імунокоректора</a:t>
            </a:r>
            <a:r>
              <a:rPr lang="uk-UA" dirty="0" smtClean="0"/>
              <a:t> ПОЛІОКСІДОНІЯ та повторної </a:t>
            </a:r>
            <a:r>
              <a:rPr lang="uk-UA" dirty="0" err="1" smtClean="0"/>
              <a:t>антибіотикотерапії</a:t>
            </a:r>
            <a:r>
              <a:rPr lang="uk-UA" dirty="0" smtClean="0"/>
              <a:t> з урахуванням чутливості у хворого позитивна динаміка, виписаний на 21 добу в задовільному стані. Взятий на облік з приводу ВІЛ.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ПРИКЛАД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/>
          </a:bodyPr>
          <a:lstStyle/>
          <a:p>
            <a:r>
              <a:rPr lang="uk-UA" dirty="0"/>
              <a:t>У</a:t>
            </a:r>
            <a:r>
              <a:rPr lang="uk-UA" dirty="0" smtClean="0"/>
              <a:t> </a:t>
            </a:r>
            <a:r>
              <a:rPr lang="uk-UA" dirty="0" smtClean="0"/>
              <a:t>світі з часу проголошення епідемії виявлено 50 </a:t>
            </a:r>
            <a:r>
              <a:rPr lang="uk-UA" dirty="0" err="1" smtClean="0"/>
              <a:t>млн</a:t>
            </a:r>
            <a:r>
              <a:rPr lang="uk-UA" dirty="0" smtClean="0"/>
              <a:t> інфікованих, з них 33 </a:t>
            </a:r>
            <a:r>
              <a:rPr lang="uk-UA" dirty="0" err="1" smtClean="0"/>
              <a:t>млн</a:t>
            </a:r>
            <a:r>
              <a:rPr lang="uk-UA" dirty="0" smtClean="0"/>
              <a:t> носії, 16 </a:t>
            </a:r>
            <a:r>
              <a:rPr lang="uk-UA" dirty="0" err="1" smtClean="0"/>
              <a:t>млн</a:t>
            </a:r>
            <a:r>
              <a:rPr lang="uk-UA" dirty="0" smtClean="0"/>
              <a:t> померли.</a:t>
            </a:r>
          </a:p>
          <a:p>
            <a:r>
              <a:rPr lang="uk-UA" dirty="0" smtClean="0"/>
              <a:t>В Україні з 1987 р. по 2009 р. зареєстровано офіційно 161 119 інфікованих ВІЛ,31 241 випадків захворювання на СНІД, 17 791 випадків смерті від </a:t>
            </a:r>
            <a:r>
              <a:rPr lang="uk-UA" dirty="0" err="1" smtClean="0"/>
              <a:t>СНІДу</a:t>
            </a:r>
            <a:r>
              <a:rPr lang="uk-UA" dirty="0" smtClean="0"/>
              <a:t>.</a:t>
            </a:r>
          </a:p>
          <a:p>
            <a:r>
              <a:rPr lang="uk-UA" dirty="0" smtClean="0"/>
              <a:t>У 2009 році в країні зареєстровано 19 840 нових випадків ВІЛ-інфекції (43,2 на 100 тис. населення). </a:t>
            </a:r>
          </a:p>
          <a:p>
            <a:pPr algn="r">
              <a:buNone/>
            </a:pPr>
            <a:r>
              <a:rPr lang="ru-RU" sz="1100" i="1" dirty="0" err="1" smtClean="0"/>
              <a:t>Український</a:t>
            </a:r>
            <a:r>
              <a:rPr lang="ru-RU" sz="1100" i="1" dirty="0" smtClean="0"/>
              <a:t> центр </a:t>
            </a:r>
            <a:r>
              <a:rPr lang="ru-RU" sz="1100" i="1" dirty="0" err="1" smtClean="0"/>
              <a:t>профiлактики</a:t>
            </a:r>
            <a:r>
              <a:rPr lang="ru-RU" sz="1100" i="1" dirty="0" smtClean="0"/>
              <a:t> та </a:t>
            </a:r>
            <a:r>
              <a:rPr lang="ru-RU" sz="1100" i="1" dirty="0" err="1" smtClean="0"/>
              <a:t>боротьби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зi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СНІДом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Мiнiстерства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охорони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здоров'я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України</a:t>
            </a:r>
            <a:endParaRPr lang="uk-UA" sz="1100" i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СТАТИСТИЧНІ ДАННІ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 Україні у 2009 році кожного дня у 54 осіб встановлювався діагноз ВІЛ-інфекція, у 12 осіб - діагноз СНІД, а 7 осіб помирало від захворювань, зумовлених </a:t>
            </a:r>
            <a:r>
              <a:rPr lang="uk-UA" dirty="0" err="1" smtClean="0"/>
              <a:t>СНІДом</a:t>
            </a:r>
            <a:r>
              <a:rPr lang="uk-UA" dirty="0" smtClean="0"/>
              <a:t>.</a:t>
            </a:r>
          </a:p>
          <a:p>
            <a:r>
              <a:rPr lang="uk-UA" dirty="0" smtClean="0"/>
              <a:t> Українські вчені епідеміологи прогнозують, що до 2016 року СНІД може уразити 2 </a:t>
            </a:r>
            <a:r>
              <a:rPr lang="uk-UA" dirty="0" err="1" smtClean="0"/>
              <a:t>млн</a:t>
            </a:r>
            <a:r>
              <a:rPr lang="uk-UA" dirty="0" smtClean="0"/>
              <a:t> українців. </a:t>
            </a:r>
          </a:p>
          <a:p>
            <a:r>
              <a:rPr lang="uk-UA" dirty="0" smtClean="0"/>
              <a:t>А за оцінками ВООЗ, з 2000 року щорічно від СНІДУ  буде </a:t>
            </a:r>
            <a:r>
              <a:rPr lang="uk-UA" dirty="0" smtClean="0"/>
              <a:t>помирати </a:t>
            </a:r>
            <a:r>
              <a:rPr lang="uk-UA" dirty="0" smtClean="0"/>
              <a:t>1 </a:t>
            </a:r>
            <a:r>
              <a:rPr lang="uk-UA" dirty="0" err="1" smtClean="0"/>
              <a:t>млн</a:t>
            </a:r>
            <a:r>
              <a:rPr lang="uk-UA" dirty="0" smtClean="0"/>
              <a:t> людей в світі.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СТАТИСТИЧНІ ДАННІ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/>
          </a:bodyPr>
          <a:lstStyle/>
          <a:p>
            <a:r>
              <a:rPr lang="uk-UA" dirty="0" smtClean="0"/>
              <a:t>Ризик ВІЛ – інфікування через проколи голкою становить 3% за 5000 днів роботи з хворим на СНІД.</a:t>
            </a:r>
          </a:p>
          <a:p>
            <a:r>
              <a:rPr lang="uk-UA" dirty="0" smtClean="0"/>
              <a:t>Доведено що, серед 18 тис. американських хірургів 47 до кінця життя матимуть професійно набутий СНІД.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 err="1" smtClean="0"/>
              <a:t>ризик</a:t>
            </a:r>
            <a:r>
              <a:rPr lang="ru-RU" dirty="0" smtClean="0"/>
              <a:t> 0,0026%,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хірург</a:t>
            </a:r>
            <a:r>
              <a:rPr lang="ru-RU" dirty="0" smtClean="0"/>
              <a:t> </a:t>
            </a:r>
            <a:r>
              <a:rPr lang="ru-RU" dirty="0" err="1" smtClean="0"/>
              <a:t>впродовж</a:t>
            </a:r>
            <a:r>
              <a:rPr lang="ru-RU" dirty="0" smtClean="0"/>
              <a:t> 30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щорічно</a:t>
            </a:r>
            <a:r>
              <a:rPr lang="ru-RU" dirty="0" smtClean="0"/>
              <a:t> </a:t>
            </a:r>
            <a:r>
              <a:rPr lang="ru-RU" dirty="0" err="1" smtClean="0"/>
              <a:t>лікуватиме</a:t>
            </a:r>
            <a:r>
              <a:rPr lang="ru-RU" dirty="0" smtClean="0"/>
              <a:t> </a:t>
            </a:r>
            <a:r>
              <a:rPr lang="ru-RU" dirty="0" err="1" smtClean="0"/>
              <a:t>щонайменше</a:t>
            </a:r>
            <a:r>
              <a:rPr lang="ru-RU" dirty="0" smtClean="0"/>
              <a:t> 5 ВІЛ – </a:t>
            </a:r>
            <a:r>
              <a:rPr lang="ru-RU" dirty="0" err="1" smtClean="0"/>
              <a:t>інфікованих</a:t>
            </a:r>
            <a:r>
              <a:rPr lang="ru-RU" dirty="0" smtClean="0"/>
              <a:t>.</a:t>
            </a:r>
          </a:p>
          <a:p>
            <a:pPr algn="r">
              <a:buNone/>
            </a:pPr>
            <a:r>
              <a:rPr lang="uk-UA" dirty="0" smtClean="0"/>
              <a:t> </a:t>
            </a:r>
          </a:p>
          <a:p>
            <a:pPr algn="r">
              <a:buNone/>
            </a:pPr>
            <a:r>
              <a:rPr lang="uk-UA" dirty="0" smtClean="0"/>
              <a:t> </a:t>
            </a:r>
          </a:p>
          <a:p>
            <a:pPr algn="r">
              <a:buNone/>
            </a:pPr>
            <a:r>
              <a:rPr lang="uk-UA" sz="1100" dirty="0" smtClean="0"/>
              <a:t>Дані центру СНІД США 2001 рік.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СТАТИСТИЧНІ ДАННІ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r>
              <a:rPr lang="uk-UA" b="1" i="1" dirty="0" smtClean="0"/>
              <a:t>Зареєстровано осіб з антитілами до ВІЛ</a:t>
            </a:r>
          </a:p>
          <a:p>
            <a:r>
              <a:rPr lang="uk-UA" dirty="0" smtClean="0"/>
              <a:t>На 01.01.2000 </a:t>
            </a:r>
            <a:r>
              <a:rPr lang="uk-UA" dirty="0" smtClean="0"/>
              <a:t>року </a:t>
            </a:r>
            <a:r>
              <a:rPr lang="uk-UA" dirty="0" smtClean="0"/>
              <a:t>– 3 794</a:t>
            </a:r>
          </a:p>
          <a:p>
            <a:r>
              <a:rPr lang="uk-UA" dirty="0" smtClean="0"/>
              <a:t>На 01.01.2010 </a:t>
            </a:r>
            <a:r>
              <a:rPr lang="uk-UA" dirty="0" smtClean="0"/>
              <a:t>року </a:t>
            </a:r>
            <a:r>
              <a:rPr lang="uk-UA" dirty="0" smtClean="0"/>
              <a:t>– 14 872</a:t>
            </a:r>
          </a:p>
          <a:p>
            <a:endParaRPr lang="uk-UA" dirty="0" smtClean="0"/>
          </a:p>
          <a:p>
            <a:r>
              <a:rPr lang="uk-UA" b="1" i="1" dirty="0" smtClean="0"/>
              <a:t>Зареєстровано випадків СНІД</a:t>
            </a:r>
          </a:p>
          <a:p>
            <a:r>
              <a:rPr lang="uk-UA" dirty="0" smtClean="0"/>
              <a:t>На 01.01.2000 року – 34</a:t>
            </a:r>
          </a:p>
          <a:p>
            <a:r>
              <a:rPr lang="uk-UA" dirty="0" smtClean="0"/>
              <a:t>На 01.01.2010 року -1 024</a:t>
            </a:r>
          </a:p>
          <a:p>
            <a:pPr>
              <a:buNone/>
            </a:pPr>
            <a:endParaRPr lang="uk-UA" sz="1200" i="1" dirty="0" smtClean="0"/>
          </a:p>
          <a:p>
            <a:pPr>
              <a:buNone/>
            </a:pPr>
            <a:endParaRPr lang="uk-UA" sz="1200" i="1" dirty="0" smtClean="0"/>
          </a:p>
          <a:p>
            <a:pPr>
              <a:buNone/>
            </a:pPr>
            <a:endParaRPr lang="uk-UA" sz="1200" i="1" dirty="0" smtClean="0"/>
          </a:p>
          <a:p>
            <a:pPr algn="r">
              <a:buNone/>
            </a:pPr>
            <a:r>
              <a:rPr lang="uk-UA" sz="1200" i="1" dirty="0" smtClean="0"/>
              <a:t>Криворізький Центр профілактики та боротьби зі </a:t>
            </a:r>
            <a:r>
              <a:rPr lang="uk-UA" sz="1200" i="1" dirty="0" err="1" smtClean="0"/>
              <a:t>СНІДом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СТАТИСТИЧНІ ДАННІ             місто Кривий Ріг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uk-UA" b="1" i="1" dirty="0" smtClean="0"/>
              <a:t>Перебуває на диспансерному обліку з встановленим клінічним діагнозом</a:t>
            </a:r>
          </a:p>
          <a:p>
            <a:r>
              <a:rPr lang="uk-UA" dirty="0" smtClean="0"/>
              <a:t>На 01.01.2000 року:</a:t>
            </a:r>
          </a:p>
          <a:p>
            <a:pPr>
              <a:buNone/>
            </a:pPr>
            <a:r>
              <a:rPr lang="uk-UA" dirty="0" smtClean="0"/>
              <a:t>   всього 3 215 осіб, в т.ч. з встановленим     діагнозом СНІД – 2 особи</a:t>
            </a:r>
          </a:p>
          <a:p>
            <a:pPr>
              <a:buNone/>
            </a:pPr>
            <a:r>
              <a:rPr lang="uk-UA" dirty="0" smtClean="0"/>
              <a:t>   діти до 14 років – 57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На 01.01.2010 року:</a:t>
            </a:r>
          </a:p>
          <a:p>
            <a:pPr>
              <a:buNone/>
            </a:pPr>
            <a:r>
              <a:rPr lang="uk-UA" dirty="0" smtClean="0"/>
              <a:t>   всього 6 881 осіб, в т.ч. з встановленим діагнозом СНІД  - 281особа  </a:t>
            </a:r>
          </a:p>
          <a:p>
            <a:pPr>
              <a:buNone/>
            </a:pPr>
            <a:r>
              <a:rPr lang="uk-UA" dirty="0" smtClean="0"/>
              <a:t>   діти до 14 років – 552 особи, в т.ч. з         встановленим діагнозом СНІД – 30 осіб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СТАТИСТИЧНІ ДАННІ             місто Кривий Ріг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855857"/>
              </p:ext>
            </p:extLst>
          </p:nvPr>
        </p:nvGraphicFramePr>
        <p:xfrm>
          <a:off x="457200" y="1752600"/>
          <a:ext cx="8229600" cy="38528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/>
                <a:gridCol w="1447800"/>
                <a:gridCol w="1524000"/>
                <a:gridCol w="1524000"/>
                <a:gridCol w="1447800"/>
              </a:tblGrid>
              <a:tr h="399723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На 01.01.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2000 року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На 01.01.</a:t>
                      </a:r>
                      <a:endParaRPr lang="ru-RU" sz="16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2010 року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0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err="1" smtClean="0"/>
                        <a:t>абс</a:t>
                      </a:r>
                      <a:r>
                        <a:rPr lang="uk-UA" b="1" i="1" dirty="0" smtClean="0"/>
                        <a:t>.</a:t>
                      </a:r>
                      <a:endParaRPr lang="ru-RU" b="1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%</a:t>
                      </a:r>
                      <a:endParaRPr lang="ru-RU" b="1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err="1" smtClean="0"/>
                        <a:t>абс</a:t>
                      </a:r>
                      <a:r>
                        <a:rPr lang="uk-UA" b="1" i="1" dirty="0" smtClean="0"/>
                        <a:t>.</a:t>
                      </a:r>
                      <a:endParaRPr lang="ru-RU" b="1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%</a:t>
                      </a:r>
                      <a:endParaRPr lang="ru-RU" b="1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0007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СТАТЕВИЙ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226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6,0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5 451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36,7</a:t>
                      </a:r>
                      <a:endParaRPr lang="ru-RU" sz="2400" dirty="0"/>
                    </a:p>
                  </a:txBody>
                  <a:tcPr anchor="ctr"/>
                </a:tc>
              </a:tr>
              <a:tr h="603975">
                <a:tc>
                  <a:txBody>
                    <a:bodyPr/>
                    <a:lstStyle/>
                    <a:p>
                      <a:r>
                        <a:rPr lang="uk-UA" dirty="0" smtClean="0"/>
                        <a:t>ПАРЕНТЕРАЛЬНИЙ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3 477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91,6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7 532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50,6</a:t>
                      </a:r>
                      <a:endParaRPr lang="ru-RU" sz="2400" dirty="0"/>
                    </a:p>
                  </a:txBody>
                  <a:tcPr anchor="ctr"/>
                </a:tc>
              </a:tr>
              <a:tr h="72287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ВЕРТИКАЛЬНИЙ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88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2,3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1 832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12,3</a:t>
                      </a:r>
                      <a:endParaRPr lang="ru-RU" sz="2400" dirty="0"/>
                    </a:p>
                  </a:txBody>
                  <a:tcPr anchor="ctr"/>
                </a:tc>
              </a:tr>
              <a:tr h="109015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НЕ ВСТАНОВЛЕНИЙ ДІАГНОЗ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3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0,1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57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0,4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ШЛЯХИ ІНФІКУВАННЯ ВІЛ – ІНФЕКЦІЄЮ В МІСТІ КРИВИЙ РІГ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/>
          </a:bodyPr>
          <a:lstStyle/>
          <a:p>
            <a:r>
              <a:rPr lang="uk-UA" dirty="0" smtClean="0"/>
              <a:t>До 1990 року по даним центру СНІД </a:t>
            </a:r>
            <a:r>
              <a:rPr lang="uk-UA" dirty="0" smtClean="0"/>
              <a:t>США було </a:t>
            </a:r>
            <a:r>
              <a:rPr lang="uk-UA" dirty="0" smtClean="0"/>
              <a:t>виявлено 4,5 тис. ВІЛ – інфікованих медиків.</a:t>
            </a:r>
          </a:p>
          <a:p>
            <a:r>
              <a:rPr lang="uk-UA" dirty="0" smtClean="0"/>
              <a:t>Так, за останні 10 років захворюваність медичних працівників в </a:t>
            </a:r>
            <a:r>
              <a:rPr lang="uk-UA" dirty="0" smtClean="0"/>
              <a:t>Україні </a:t>
            </a:r>
            <a:r>
              <a:rPr lang="uk-UA" dirty="0" smtClean="0"/>
              <a:t>у середньому в 2-3 рази перевищувала цей показник у дорослого населення. </a:t>
            </a:r>
          </a:p>
          <a:p>
            <a:r>
              <a:rPr lang="uk-UA" dirty="0"/>
              <a:t>У</a:t>
            </a:r>
            <a:r>
              <a:rPr lang="uk-UA" dirty="0" smtClean="0"/>
              <a:t> </a:t>
            </a:r>
            <a:r>
              <a:rPr lang="uk-UA" dirty="0" smtClean="0"/>
              <a:t>м. </a:t>
            </a:r>
            <a:r>
              <a:rPr lang="uk-UA" dirty="0" smtClean="0"/>
              <a:t>Київ </a:t>
            </a:r>
            <a:r>
              <a:rPr lang="uk-UA" dirty="0" smtClean="0"/>
              <a:t>було встановлено, що </a:t>
            </a:r>
            <a:r>
              <a:rPr lang="uk-UA" dirty="0" err="1" smtClean="0"/>
              <a:t>інфікованість</a:t>
            </a:r>
            <a:r>
              <a:rPr lang="uk-UA" dirty="0" smtClean="0"/>
              <a:t> медичних працівників у 2,1 - 4,7 разів вища, ніж серед донорів крові.</a:t>
            </a:r>
          </a:p>
          <a:p>
            <a:pPr>
              <a:buNone/>
            </a:pPr>
            <a:endParaRPr lang="ru-RU" sz="1100" i="1" dirty="0" smtClean="0"/>
          </a:p>
          <a:p>
            <a:pPr>
              <a:buNone/>
            </a:pPr>
            <a:endParaRPr lang="ru-RU" sz="1100" i="1" dirty="0" smtClean="0"/>
          </a:p>
          <a:p>
            <a:pPr algn="r">
              <a:buNone/>
            </a:pPr>
            <a:r>
              <a:rPr lang="ru-RU" sz="1100" i="1" dirty="0" err="1" smtClean="0"/>
              <a:t>Український</a:t>
            </a:r>
            <a:r>
              <a:rPr lang="ru-RU" sz="1100" i="1" dirty="0" smtClean="0"/>
              <a:t> центр </a:t>
            </a:r>
            <a:r>
              <a:rPr lang="ru-RU" sz="1100" i="1" dirty="0" err="1" smtClean="0"/>
              <a:t>профiлактики</a:t>
            </a:r>
            <a:r>
              <a:rPr lang="ru-RU" sz="1100" i="1" dirty="0" smtClean="0"/>
              <a:t> та </a:t>
            </a:r>
            <a:r>
              <a:rPr lang="ru-RU" sz="1100" i="1" dirty="0" err="1" smtClean="0"/>
              <a:t>боротьби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зi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СНІДом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Мiнiстерства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охорони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здоров'я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України</a:t>
            </a:r>
            <a:endParaRPr lang="uk-UA" sz="1100" i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ІНФІКОВАНІСТЬ МЕДИЧНИХ ПРАЦІВНИКІВ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Всього виявлено – 37 осіб.</a:t>
            </a:r>
          </a:p>
          <a:p>
            <a:r>
              <a:rPr lang="uk-UA" sz="4000" dirty="0" smtClean="0"/>
              <a:t>Молодший медичний персонал – 24 особи.</a:t>
            </a:r>
          </a:p>
          <a:p>
            <a:r>
              <a:rPr lang="uk-UA" sz="4000" dirty="0" smtClean="0"/>
              <a:t>Медичні сестри – 12 осіб.</a:t>
            </a:r>
          </a:p>
          <a:p>
            <a:r>
              <a:rPr lang="uk-UA" sz="4000" dirty="0" smtClean="0"/>
              <a:t>Зубний технік – 1 особа.</a:t>
            </a:r>
          </a:p>
          <a:p>
            <a:r>
              <a:rPr lang="uk-UA" sz="4000" dirty="0" smtClean="0">
                <a:solidFill>
                  <a:srgbClr val="00B050"/>
                </a:solidFill>
              </a:rPr>
              <a:t>Лікарів інфікованих немає.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ІНФІКОВАНІСТЬ МЕДИЧНИХ ПРАЦІВНИКІВ В МІСТІ КРИВИЙ РІГ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РНК вірус імунодефіциту людини має шароподібну форму </a:t>
            </a:r>
            <a:r>
              <a:rPr lang="uk-UA" dirty="0" err="1" smtClean="0"/>
              <a:t>діаметер</a:t>
            </a:r>
            <a:r>
              <a:rPr lang="uk-UA" dirty="0" smtClean="0"/>
              <a:t> до 100 </a:t>
            </a:r>
            <a:r>
              <a:rPr lang="uk-UA" dirty="0" err="1" smtClean="0"/>
              <a:t>нм</a:t>
            </a:r>
            <a:r>
              <a:rPr lang="uk-UA" dirty="0" smtClean="0"/>
              <a:t>. Належить до родини </a:t>
            </a:r>
            <a:r>
              <a:rPr lang="uk-UA" dirty="0" err="1" smtClean="0"/>
              <a:t>ретровірусів</a:t>
            </a:r>
            <a:r>
              <a:rPr lang="uk-UA" dirty="0" smtClean="0"/>
              <a:t>, підродини </a:t>
            </a:r>
            <a:r>
              <a:rPr lang="uk-UA" dirty="0" err="1" smtClean="0"/>
              <a:t>лентовірусів</a:t>
            </a:r>
            <a:r>
              <a:rPr lang="uk-UA" dirty="0" smtClean="0"/>
              <a:t> – повільних вірусів. На поверхні своєї оболонки має особливий </a:t>
            </a:r>
            <a:r>
              <a:rPr lang="uk-UA" dirty="0" err="1" smtClean="0"/>
              <a:t>фермен</a:t>
            </a:r>
            <a:r>
              <a:rPr lang="uk-UA" dirty="0" smtClean="0"/>
              <a:t> </a:t>
            </a:r>
            <a:r>
              <a:rPr lang="uk-UA" dirty="0" err="1" smtClean="0"/>
              <a:t>ревертазу</a:t>
            </a:r>
            <a:r>
              <a:rPr lang="uk-UA" dirty="0" smtClean="0"/>
              <a:t> (</a:t>
            </a:r>
            <a:r>
              <a:rPr lang="uk-UA" dirty="0" err="1" smtClean="0"/>
              <a:t>зворотню</a:t>
            </a:r>
            <a:r>
              <a:rPr lang="uk-UA" dirty="0" smtClean="0"/>
              <a:t> </a:t>
            </a:r>
            <a:r>
              <a:rPr lang="uk-UA" dirty="0" err="1" smtClean="0"/>
              <a:t>транскрептазу</a:t>
            </a:r>
            <a:r>
              <a:rPr lang="uk-UA" dirty="0" smtClean="0"/>
              <a:t>) </a:t>
            </a:r>
            <a:r>
              <a:rPr lang="en-US" dirty="0" err="1" smtClean="0"/>
              <a:t>gp</a:t>
            </a:r>
            <a:r>
              <a:rPr lang="en-US" dirty="0" smtClean="0"/>
              <a:t> 120</a:t>
            </a:r>
            <a:r>
              <a:rPr lang="uk-UA" dirty="0" smtClean="0"/>
              <a:t>, </a:t>
            </a:r>
            <a:r>
              <a:rPr lang="en-US" dirty="0" smtClean="0"/>
              <a:t> </a:t>
            </a:r>
            <a:r>
              <a:rPr lang="uk-UA" dirty="0" smtClean="0"/>
              <a:t>яка з допомогою </a:t>
            </a:r>
            <a:r>
              <a:rPr lang="uk-UA" dirty="0" err="1" smtClean="0"/>
              <a:t>фермента</a:t>
            </a:r>
            <a:r>
              <a:rPr lang="uk-UA" dirty="0" smtClean="0"/>
              <a:t> </a:t>
            </a:r>
            <a:r>
              <a:rPr lang="en-US" dirty="0" err="1" smtClean="0"/>
              <a:t>gp</a:t>
            </a:r>
            <a:r>
              <a:rPr lang="en-US" dirty="0" smtClean="0"/>
              <a:t> </a:t>
            </a:r>
            <a:r>
              <a:rPr lang="en-US" dirty="0" smtClean="0"/>
              <a:t>41 </a:t>
            </a:r>
            <a:r>
              <a:rPr lang="uk-UA" dirty="0" smtClean="0"/>
              <a:t>забезпечує проникнення вірусу в клітини, які несуть на собі </a:t>
            </a:r>
            <a:r>
              <a:rPr lang="en-US" dirty="0" smtClean="0"/>
              <a:t>CD–</a:t>
            </a:r>
            <a:r>
              <a:rPr lang="uk-UA" dirty="0" smtClean="0"/>
              <a:t>4 антигени (лімфоцити (Т– </a:t>
            </a:r>
            <a:r>
              <a:rPr lang="uk-UA" dirty="0" err="1" smtClean="0"/>
              <a:t>хелпери</a:t>
            </a:r>
            <a:r>
              <a:rPr lang="uk-UA" dirty="0" smtClean="0"/>
              <a:t>), моноцити,епідермальні клітини </a:t>
            </a:r>
            <a:r>
              <a:rPr lang="uk-UA" dirty="0" err="1" smtClean="0"/>
              <a:t>Лангерганса</a:t>
            </a:r>
            <a:r>
              <a:rPr lang="uk-UA" dirty="0" smtClean="0"/>
              <a:t>, </a:t>
            </a:r>
            <a:r>
              <a:rPr lang="uk-UA" dirty="0" err="1" smtClean="0"/>
              <a:t>епітеліоцити</a:t>
            </a:r>
            <a:r>
              <a:rPr lang="uk-UA" dirty="0" smtClean="0"/>
              <a:t> прямої кишки, клітини ЦНС та інші).</a:t>
            </a:r>
          </a:p>
          <a:p>
            <a:pPr>
              <a:buNone/>
            </a:pPr>
            <a:endParaRPr lang="uk-UA" dirty="0" smtClean="0"/>
          </a:p>
          <a:p>
            <a:pPr algn="r">
              <a:buNone/>
            </a:pPr>
            <a:r>
              <a:rPr lang="uk-UA" sz="1100" dirty="0" err="1" smtClean="0"/>
              <a:t>Батраков</a:t>
            </a:r>
            <a:r>
              <a:rPr lang="uk-UA" sz="1100" dirty="0" smtClean="0"/>
              <a:t> Г.А., </a:t>
            </a:r>
            <a:r>
              <a:rPr lang="uk-UA" sz="1100" dirty="0" err="1" smtClean="0"/>
              <a:t>Семинар</a:t>
            </a:r>
            <a:r>
              <a:rPr lang="uk-UA" sz="1100" dirty="0" smtClean="0"/>
              <a:t> </a:t>
            </a:r>
            <a:r>
              <a:rPr lang="en-US" sz="1100" dirty="0" smtClean="0"/>
              <a:t>“</a:t>
            </a:r>
            <a:r>
              <a:rPr lang="uk-UA" sz="1100" dirty="0" err="1" smtClean="0"/>
              <a:t>Паллиативная</a:t>
            </a:r>
            <a:r>
              <a:rPr lang="uk-UA" sz="1100" dirty="0" smtClean="0"/>
              <a:t> </a:t>
            </a:r>
            <a:r>
              <a:rPr lang="uk-UA" sz="1100" dirty="0" err="1" smtClean="0"/>
              <a:t>помощь</a:t>
            </a:r>
            <a:r>
              <a:rPr lang="uk-UA" sz="1100" dirty="0" smtClean="0"/>
              <a:t> при ВИЧ/</a:t>
            </a:r>
            <a:r>
              <a:rPr lang="uk-UA" sz="1100" dirty="0" err="1" smtClean="0"/>
              <a:t>СПИДе</a:t>
            </a:r>
            <a:r>
              <a:rPr lang="en-US" sz="1100" dirty="0" smtClean="0"/>
              <a:t>”</a:t>
            </a:r>
            <a:r>
              <a:rPr lang="uk-UA" sz="1100" dirty="0" smtClean="0"/>
              <a:t>, Москва, 21-23 </a:t>
            </a:r>
            <a:r>
              <a:rPr lang="uk-UA" sz="1100" dirty="0" err="1" smtClean="0"/>
              <a:t>апреля</a:t>
            </a:r>
            <a:r>
              <a:rPr lang="uk-UA" sz="1100" dirty="0" smtClean="0"/>
              <a:t> 2008 г.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БІОГРАФІЯ ВІЛ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i="1" dirty="0" smtClean="0">
                <a:solidFill>
                  <a:schemeClr val="tx1"/>
                </a:solidFill>
              </a:rPr>
              <a:t>ГОЛОВНЕ УПРАВЛІННЯ ОХОРОНИ ЗДОРОВЯ ДНІПРОПЕТРОВСЬКОЇ ОБЛДЕРЖАДМІНІСТРАЦІЇ</a:t>
            </a:r>
            <a:br>
              <a:rPr lang="uk-UA" sz="2700" i="1" dirty="0" smtClean="0">
                <a:solidFill>
                  <a:schemeClr val="tx1"/>
                </a:solidFill>
              </a:rPr>
            </a:br>
            <a:r>
              <a:rPr lang="uk-UA" sz="2700" i="1" dirty="0" smtClean="0">
                <a:solidFill>
                  <a:schemeClr val="tx1"/>
                </a:solidFill>
              </a:rPr>
              <a:t>Обласний комунальний заклад</a:t>
            </a:r>
            <a:br>
              <a:rPr lang="uk-UA" sz="2700" i="1" dirty="0" smtClean="0">
                <a:solidFill>
                  <a:schemeClr val="tx1"/>
                </a:solidFill>
              </a:rPr>
            </a:br>
            <a:r>
              <a:rPr lang="en-US" sz="2700" i="1" dirty="0" smtClean="0">
                <a:solidFill>
                  <a:schemeClr val="tx1"/>
                </a:solidFill>
              </a:rPr>
              <a:t>“</a:t>
            </a:r>
            <a:r>
              <a:rPr lang="uk-UA" sz="2700" i="1" dirty="0" smtClean="0">
                <a:solidFill>
                  <a:schemeClr val="tx1"/>
                </a:solidFill>
              </a:rPr>
              <a:t>Криворізький Центр профілактики та боротьби зі </a:t>
            </a:r>
            <a:r>
              <a:rPr lang="uk-UA" sz="2700" i="1" dirty="0" err="1" smtClean="0">
                <a:solidFill>
                  <a:schemeClr val="tx1"/>
                </a:solidFill>
              </a:rPr>
              <a:t>СНІДом</a:t>
            </a:r>
            <a:r>
              <a:rPr lang="en-US" sz="2700" i="1" dirty="0" smtClean="0">
                <a:solidFill>
                  <a:schemeClr val="tx1"/>
                </a:solidFill>
              </a:rPr>
              <a:t>”</a:t>
            </a:r>
            <a:r>
              <a:rPr lang="uk-UA" sz="2700" i="1" dirty="0" smtClean="0">
                <a:solidFill>
                  <a:schemeClr val="tx1"/>
                </a:solidFill>
              </a:rPr>
              <a:t/>
            </a:r>
            <a:br>
              <a:rPr lang="uk-UA" sz="2700" i="1" dirty="0" smtClean="0">
                <a:solidFill>
                  <a:schemeClr val="tx1"/>
                </a:solidFill>
              </a:rPr>
            </a:br>
            <a:r>
              <a:rPr lang="uk-UA" sz="2700" i="1" dirty="0" smtClean="0">
                <a:solidFill>
                  <a:schemeClr val="tx1"/>
                </a:solidFill>
              </a:rPr>
              <a:t>Головний лікар </a:t>
            </a:r>
            <a:r>
              <a:rPr lang="uk-UA" sz="2700" i="1" dirty="0" err="1" smtClean="0">
                <a:solidFill>
                  <a:schemeClr val="tx1"/>
                </a:solidFill>
              </a:rPr>
              <a:t>Кругленко</a:t>
            </a:r>
            <a:r>
              <a:rPr lang="uk-UA" sz="2700" i="1" dirty="0" smtClean="0">
                <a:solidFill>
                  <a:schemeClr val="tx1"/>
                </a:solidFill>
              </a:rPr>
              <a:t> Г.Л.</a:t>
            </a:r>
            <a:r>
              <a:rPr lang="uk-UA" i="1" dirty="0" smtClean="0">
                <a:solidFill>
                  <a:schemeClr val="tx1"/>
                </a:solidFill>
              </a:rPr>
              <a:t/>
            </a:r>
            <a:br>
              <a:rPr lang="uk-UA" i="1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2438400"/>
            <a:ext cx="76962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МОЛЕКУЛЯРНА МОДЕЛЬ ВІЛ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3113" y="1787783"/>
            <a:ext cx="5057775" cy="3912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При кімнатна температура вірус зберігає інфекційні властивості впродовж 4-6 днів.</a:t>
            </a:r>
          </a:p>
          <a:p>
            <a:r>
              <a:rPr lang="uk-UA" dirty="0" smtClean="0"/>
              <a:t>При температурі 56 С вірус </a:t>
            </a:r>
            <a:r>
              <a:rPr lang="uk-UA" dirty="0" err="1" smtClean="0"/>
              <a:t>інактивується</a:t>
            </a:r>
            <a:r>
              <a:rPr lang="uk-UA" dirty="0" smtClean="0"/>
              <a:t> в продовж 30 хв. </a:t>
            </a:r>
          </a:p>
          <a:p>
            <a:r>
              <a:rPr lang="uk-UA" dirty="0" smtClean="0"/>
              <a:t>При температурі 70-80 С – </a:t>
            </a:r>
            <a:r>
              <a:rPr lang="uk-UA" dirty="0" err="1" smtClean="0"/>
              <a:t>інактивується</a:t>
            </a:r>
            <a:r>
              <a:rPr lang="uk-UA" dirty="0" smtClean="0"/>
              <a:t> в продовж10 хв. </a:t>
            </a:r>
          </a:p>
          <a:p>
            <a:r>
              <a:rPr lang="uk-UA" dirty="0" smtClean="0"/>
              <a:t>При </a:t>
            </a:r>
            <a:r>
              <a:rPr lang="uk-UA" dirty="0" err="1" smtClean="0"/>
              <a:t>кипятіні</a:t>
            </a:r>
            <a:r>
              <a:rPr lang="uk-UA" dirty="0" smtClean="0"/>
              <a:t> вірус живе декілька секунд максимум до хвилини. </a:t>
            </a:r>
          </a:p>
          <a:p>
            <a:r>
              <a:rPr lang="uk-UA" dirty="0" smtClean="0"/>
              <a:t>70  % спирт, ефір, ацетон </a:t>
            </a:r>
            <a:r>
              <a:rPr lang="uk-UA" dirty="0" err="1" smtClean="0"/>
              <a:t>інактивують</a:t>
            </a:r>
            <a:r>
              <a:rPr lang="uk-UA" dirty="0" smtClean="0"/>
              <a:t> вірус у середньому за 10 хв. </a:t>
            </a:r>
          </a:p>
          <a:p>
            <a:r>
              <a:rPr lang="uk-UA" dirty="0" smtClean="0"/>
              <a:t>Повна інактивація ВІЛ відбувається під дією 3 % р-ну Н2О2, 0,5 % р-ну формальдегіду, 0,5 % р-ну лізолу на протязі 5 – 10 хвилин. </a:t>
            </a:r>
          </a:p>
          <a:p>
            <a:r>
              <a:rPr lang="uk-UA" dirty="0" smtClean="0"/>
              <a:t>Збудник малочутливий до іонізуючого та УФО опромінення.</a:t>
            </a:r>
          </a:p>
          <a:p>
            <a:pPr algn="r">
              <a:buNone/>
            </a:pPr>
            <a:endParaRPr lang="uk-UA" sz="1500" i="1" dirty="0" smtClean="0"/>
          </a:p>
          <a:p>
            <a:pPr algn="r">
              <a:buNone/>
            </a:pPr>
            <a:r>
              <a:rPr lang="uk-UA" sz="1500" i="1" dirty="0" smtClean="0"/>
              <a:t>Павловський М.П.,Ващук В.В.,</a:t>
            </a:r>
            <a:r>
              <a:rPr lang="uk-UA" sz="1500" i="1" dirty="0" err="1" smtClean="0"/>
              <a:t>Герич</a:t>
            </a:r>
            <a:r>
              <a:rPr lang="uk-UA" sz="1500" i="1" dirty="0" smtClean="0"/>
              <a:t> І.Д.,Ващук В.В.,</a:t>
            </a:r>
            <a:r>
              <a:rPr lang="uk-UA" sz="1500" i="1" dirty="0" err="1" smtClean="0"/>
              <a:t>Стояновський</a:t>
            </a:r>
            <a:r>
              <a:rPr lang="uk-UA" sz="1500" i="1" dirty="0" smtClean="0"/>
              <a:t> І.В. СНІД у хірургічній клініці. – Тернопіль: </a:t>
            </a:r>
            <a:r>
              <a:rPr lang="uk-UA" sz="1500" i="1" dirty="0" err="1" smtClean="0"/>
              <a:t>Укрмедкнига</a:t>
            </a:r>
            <a:r>
              <a:rPr lang="uk-UA" sz="1500" i="1" dirty="0" smtClean="0"/>
              <a:t>, 2001.</a:t>
            </a:r>
            <a:endParaRPr lang="ru-RU" sz="1500" i="1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sz="1500" dirty="0" smtClean="0"/>
          </a:p>
          <a:p>
            <a:pPr>
              <a:buNone/>
            </a:pPr>
            <a:endParaRPr lang="uk-UA" sz="1500" dirty="0" smtClean="0"/>
          </a:p>
          <a:p>
            <a:pPr>
              <a:buNone/>
            </a:pPr>
            <a:endParaRPr lang="uk-UA" sz="1500" dirty="0" smtClean="0"/>
          </a:p>
          <a:p>
            <a:pPr>
              <a:buNone/>
            </a:pPr>
            <a:endParaRPr lang="uk-UA" sz="1500" dirty="0" smtClean="0"/>
          </a:p>
          <a:p>
            <a:pPr>
              <a:buNone/>
            </a:pPr>
            <a:endParaRPr lang="uk-UA" sz="1500" dirty="0" smtClean="0"/>
          </a:p>
          <a:p>
            <a:pPr>
              <a:buNone/>
            </a:pPr>
            <a:endParaRPr lang="uk-UA" sz="15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СТІЙКІСТЬ ВІЛ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ПАТОГЕНЕЗ </a:t>
            </a:r>
            <a:r>
              <a:rPr lang="uk-UA" dirty="0" smtClean="0"/>
              <a:t>ВІЛ/СНІД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/>
              <a:t>1 етап - </a:t>
            </a:r>
            <a:r>
              <a:rPr lang="uk-UA" sz="3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Взаємодія рецептора вірусу з білком СД 4 клітини – мішені.</a:t>
            </a:r>
            <a:endParaRPr lang="ru-RU" sz="3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48480"/>
            <a:ext cx="8229600" cy="3391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 smtClean="0"/>
              <a:t>2 етап - </a:t>
            </a:r>
            <a:r>
              <a:rPr lang="uk-UA" sz="3100" dirty="0" err="1" smtClean="0">
                <a:effectLst/>
              </a:rPr>
              <a:t>депротеінезація</a:t>
            </a:r>
            <a:r>
              <a:rPr lang="uk-UA" sz="3100" dirty="0" smtClean="0">
                <a:effectLst/>
              </a:rPr>
              <a:t> та проникнення в клітину генетичного матеріалу                                          вірусу.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66294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3 етап - </a:t>
            </a: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Реплікація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вірусу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РОКОВА ХВИЛИНА В ЖИТТІ ІНФІКОВАННОГО !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9452" y="1828800"/>
            <a:ext cx="7625095" cy="417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Вірус ВІЛ в Т - лімфоциті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7816" y="1481138"/>
            <a:ext cx="8068367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Ця клітина перетворюється в </a:t>
            </a:r>
            <a:r>
              <a:rPr lang="uk-UA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пожиттєвого</a:t>
            </a:r>
            <a:r>
              <a:rPr lang="uk-UA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носія ВІЛ та передає його потомству.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i="1" u="sng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Життєвий цикл вірусу веде до загибелі клітини!</a:t>
            </a:r>
            <a:r>
              <a:rPr lang="uk-UA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r>
              <a:rPr lang="uk-UA" b="1" dirty="0" smtClean="0"/>
              <a:t>Нормальне співвідношення</a:t>
            </a:r>
            <a:r>
              <a:rPr lang="ru-RU" b="1" dirty="0" smtClean="0"/>
              <a:t>  Т4 / Т8 =2</a:t>
            </a:r>
            <a:endParaRPr lang="ru-RU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uk-UA" b="1" dirty="0" smtClean="0"/>
              <a:t>При </a:t>
            </a:r>
            <a:r>
              <a:rPr lang="uk-UA" b="1" dirty="0" err="1" smtClean="0"/>
              <a:t>СНІДі</a:t>
            </a:r>
            <a:r>
              <a:rPr lang="ru-RU" b="1" dirty="0" smtClean="0"/>
              <a:t> Т4 / Т8 =0,3-0,5</a:t>
            </a:r>
            <a:endParaRPr lang="ru-RU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uk-UA" b="1" dirty="0" smtClean="0"/>
              <a:t>Важливо, щоб Т4 було </a:t>
            </a:r>
            <a:r>
              <a:rPr lang="uk-UA" b="1" dirty="0" smtClean="0"/>
              <a:t>більше або </a:t>
            </a:r>
            <a:r>
              <a:rPr lang="uk-UA" b="1" dirty="0" smtClean="0"/>
              <a:t>рівно Т8. Різке зменшення Т </a:t>
            </a:r>
            <a:r>
              <a:rPr lang="uk-UA" b="1" dirty="0" err="1" smtClean="0"/>
              <a:t>хелперів</a:t>
            </a:r>
            <a:r>
              <a:rPr lang="uk-UA" b="1" dirty="0" smtClean="0"/>
              <a:t> це </a:t>
            </a:r>
            <a:r>
              <a:rPr lang="uk-UA" b="1" dirty="0" smtClean="0"/>
              <a:t>беззахисність </a:t>
            </a:r>
            <a:r>
              <a:rPr lang="uk-UA" b="1" dirty="0" smtClean="0"/>
              <a:t>організму </a:t>
            </a:r>
            <a:r>
              <a:rPr lang="uk-UA" b="1" dirty="0" smtClean="0"/>
              <a:t>(втрата </a:t>
            </a:r>
            <a:r>
              <a:rPr lang="uk-UA" b="1" dirty="0" smtClean="0"/>
              <a:t>функції управління імунної відповіді, розпізнавання “своє” від ”чужого</a:t>
            </a:r>
            <a:r>
              <a:rPr lang="uk-UA" b="1" dirty="0" smtClean="0"/>
              <a:t>”). </a:t>
            </a:r>
            <a:endParaRPr lang="ru-RU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Організм ВІЛ – </a:t>
            </a:r>
            <a:r>
              <a:rPr lang="uk-UA" dirty="0" err="1" smtClean="0">
                <a:solidFill>
                  <a:srgbClr val="FF0000"/>
                </a:solidFill>
              </a:rPr>
              <a:t>інфікованний</a:t>
            </a:r>
            <a:r>
              <a:rPr lang="uk-UA" dirty="0" smtClean="0">
                <a:solidFill>
                  <a:srgbClr val="FF0000"/>
                </a:solidFill>
              </a:rPr>
              <a:t>.   ЩО ДАЛІ?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Не ВІЛ/СНІД вбивають </a:t>
            </a:r>
            <a:r>
              <a:rPr lang="uk-UA" sz="3200" dirty="0" smtClean="0"/>
              <a:t>хворого, </a:t>
            </a:r>
            <a:r>
              <a:rPr lang="uk-UA" sz="3200" dirty="0" smtClean="0"/>
              <a:t>а опортуністичні інфекції та злоякісні пухлини</a:t>
            </a:r>
            <a:endParaRPr lang="ru-RU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8000999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1. Середовища з повністю доведеною здатністю переносити ВІЛ:кров,сперма, вагінальний секрет, грудне молоко.</a:t>
            </a:r>
          </a:p>
          <a:p>
            <a:r>
              <a:rPr lang="uk-UA" dirty="0" smtClean="0"/>
              <a:t>2. Середовища з імовірною здатністю переносити ВІЛ</a:t>
            </a:r>
            <a:r>
              <a:rPr lang="uk-UA" dirty="0" smtClean="0"/>
              <a:t>: ліквор</a:t>
            </a:r>
            <a:r>
              <a:rPr lang="uk-UA" dirty="0" smtClean="0"/>
              <a:t>, плевральна, синовіальна,перикардіальна,перитоніальна,</a:t>
            </a:r>
            <a:r>
              <a:rPr lang="uk-UA" dirty="0" err="1" smtClean="0"/>
              <a:t>амніотична</a:t>
            </a:r>
            <a:r>
              <a:rPr lang="uk-UA" dirty="0" smtClean="0"/>
              <a:t> рідини,слина.</a:t>
            </a:r>
          </a:p>
          <a:p>
            <a:r>
              <a:rPr lang="uk-UA" dirty="0" smtClean="0"/>
              <a:t>3. Лабораторні зразки, які містять концентрати ВІЛ.</a:t>
            </a:r>
          </a:p>
          <a:p>
            <a:r>
              <a:rPr lang="uk-UA" dirty="0" smtClean="0"/>
              <a:t>4. Середовища,через які ВІЛ не переноситься – сльози,піт.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ДЖЕРЕЛА ІНФЕКЦІЇ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 fontScale="25000" lnSpcReduction="20000"/>
          </a:bodyPr>
          <a:lstStyle/>
          <a:p>
            <a:r>
              <a:rPr lang="uk-UA" sz="9600" dirty="0" smtClean="0"/>
              <a:t>Статевий шлях 70 – 80 %.</a:t>
            </a:r>
          </a:p>
          <a:p>
            <a:r>
              <a:rPr lang="uk-UA" sz="9600" dirty="0" smtClean="0"/>
              <a:t>Прийом ін'єкційних наркотиків 5 -10 %.</a:t>
            </a:r>
          </a:p>
          <a:p>
            <a:r>
              <a:rPr lang="uk-UA" sz="9600" dirty="0" smtClean="0"/>
              <a:t>Професійне зараження медпрацівників 0,1 - 0,01%.(дані Центру по контролю захворюваності США 1996 рік, причому при в колі голкою ризик складає 0,3 % (1 на 100), при попаданні вірусу на шкіру та слизові 0,1 % (1 на 1000).</a:t>
            </a:r>
          </a:p>
          <a:p>
            <a:r>
              <a:rPr lang="uk-UA" sz="9600" dirty="0" smtClean="0"/>
              <a:t>При переливанні препаратів та компонентів крові          3 – 5 %.</a:t>
            </a:r>
          </a:p>
          <a:p>
            <a:r>
              <a:rPr lang="uk-UA" sz="9600" dirty="0" smtClean="0"/>
              <a:t>Трансплантаційний шлях при трансплантації органів     1 : 250 000, при штучному запліднені 0,75 – 1,8 %.</a:t>
            </a:r>
          </a:p>
          <a:p>
            <a:r>
              <a:rPr lang="uk-UA" sz="9600" dirty="0" smtClean="0"/>
              <a:t>Вертикальний шлях (від вагітної до дитини )</a:t>
            </a:r>
          </a:p>
          <a:p>
            <a:pPr>
              <a:buNone/>
            </a:pPr>
            <a:r>
              <a:rPr lang="uk-UA" sz="9600" dirty="0" smtClean="0"/>
              <a:t>    35 – 65 %. </a:t>
            </a:r>
          </a:p>
          <a:p>
            <a:pPr>
              <a:buNone/>
            </a:pPr>
            <a:r>
              <a:rPr lang="uk-UA" dirty="0" smtClean="0"/>
              <a:t>   </a:t>
            </a:r>
          </a:p>
          <a:p>
            <a:pPr algn="r">
              <a:buNone/>
            </a:pPr>
            <a:r>
              <a:rPr lang="uk-UA" sz="4200" dirty="0" smtClean="0"/>
              <a:t> Павловський М.П.,Ващук В.В.,</a:t>
            </a:r>
            <a:r>
              <a:rPr lang="uk-UA" sz="4200" dirty="0" err="1" smtClean="0"/>
              <a:t>Герич</a:t>
            </a:r>
            <a:r>
              <a:rPr lang="uk-UA" sz="4200" dirty="0" smtClean="0"/>
              <a:t> І.Д.,Ващук В.В.,</a:t>
            </a:r>
            <a:r>
              <a:rPr lang="uk-UA" sz="4200" dirty="0" err="1" smtClean="0"/>
              <a:t>Стояновський</a:t>
            </a:r>
            <a:r>
              <a:rPr lang="uk-UA" sz="4200" dirty="0" smtClean="0"/>
              <a:t> І.В. СНІД у хірургічній клініці. – Тернопіль: </a:t>
            </a:r>
            <a:r>
              <a:rPr lang="uk-UA" sz="4200" dirty="0" err="1" smtClean="0"/>
              <a:t>Укрмедкнига</a:t>
            </a:r>
            <a:r>
              <a:rPr lang="uk-UA" sz="4200" dirty="0" smtClean="0"/>
              <a:t>, 2001.</a:t>
            </a:r>
            <a:endParaRPr lang="ru-RU" sz="4200" dirty="0" smtClean="0"/>
          </a:p>
          <a:p>
            <a:pPr algn="r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ШЛЯХИ ПЕРЕДАЧІ ВІЛ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8000" dirty="0" smtClean="0">
                <a:latin typeface="Century" pitchFamily="18" charset="0"/>
              </a:rPr>
              <a:t>ВІЛ/СНІД </a:t>
            </a:r>
            <a:br>
              <a:rPr lang="uk-UA" sz="8000" dirty="0" smtClean="0">
                <a:latin typeface="Century" pitchFamily="18" charset="0"/>
              </a:rPr>
            </a:br>
            <a:endParaRPr lang="ru-RU" sz="8000" dirty="0"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8800" dirty="0" smtClean="0">
                <a:latin typeface="Century" pitchFamily="18" charset="0"/>
              </a:rPr>
              <a:t>у хірургічній клініці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КЛАСИФІКАЦІЯ </a:t>
            </a:r>
            <a:r>
              <a:rPr lang="uk-UA" dirty="0" smtClean="0"/>
              <a:t>ВІЛ/СНІД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7848599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86200" y="990600"/>
            <a:ext cx="2438400" cy="4270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634477" cy="577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8153400" cy="601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81400" y="685800"/>
            <a:ext cx="2590800" cy="7318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358098"/>
              </p:ext>
            </p:extLst>
          </p:nvPr>
        </p:nvGraphicFramePr>
        <p:xfrm>
          <a:off x="457200" y="1752597"/>
          <a:ext cx="8229599" cy="41814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00200"/>
                <a:gridCol w="751114"/>
                <a:gridCol w="1175657"/>
                <a:gridCol w="1175657"/>
                <a:gridCol w="1175657"/>
                <a:gridCol w="1175657"/>
                <a:gridCol w="1175657"/>
              </a:tblGrid>
              <a:tr h="53268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Стадія захворювання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Антитіла до ВІЛ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/>
                        <a:t>Лімфоаденопатія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Т4\мкл у крові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Анергія шкіри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/>
                        <a:t>Опуртонестичні</a:t>
                      </a:r>
                      <a:r>
                        <a:rPr lang="uk-UA" sz="1800" dirty="0"/>
                        <a:t> інфекції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8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1. Інкубація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-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-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&gt;400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норма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-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82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2. Первинні</a:t>
                      </a:r>
                      <a:endParaRPr lang="ru-RU" sz="16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прояви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uk-U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+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-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&gt;400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норма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-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uk-U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+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+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&gt;400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норма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-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82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3. </a:t>
                      </a:r>
                      <a:r>
                        <a:rPr lang="uk-UA" sz="1600" dirty="0"/>
                        <a:t>Вторинні захворювання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uk-U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+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+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&lt;400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сумнівні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-\+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uk-U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+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+\-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&lt;400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пригнічені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+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8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4. Термінальна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+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+\-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&lt;400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відсутні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++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i="1" dirty="0" smtClean="0"/>
              <a:t/>
            </a:r>
            <a:br>
              <a:rPr lang="uk-UA" sz="3600" i="1" dirty="0" smtClean="0"/>
            </a:br>
            <a:r>
              <a:rPr lang="uk-UA" sz="3600" i="1" dirty="0" smtClean="0"/>
              <a:t>Стадії та критерії ВІЛ – інфекції </a:t>
            </a:r>
            <a:r>
              <a:rPr lang="uk-UA" sz="3600" i="1" dirty="0" smtClean="0"/>
              <a:t/>
            </a:r>
            <a:br>
              <a:rPr lang="uk-UA" sz="3600" i="1" dirty="0" smtClean="0"/>
            </a:br>
            <a:r>
              <a:rPr lang="uk-UA" sz="3100" i="1" dirty="0" smtClean="0"/>
              <a:t>( </a:t>
            </a:r>
            <a:r>
              <a:rPr lang="uk-UA" sz="3100" i="1" dirty="0" smtClean="0"/>
              <a:t>В.В. Ващук, Республіка Бурунді, 1987 р</a:t>
            </a:r>
            <a:r>
              <a:rPr lang="uk-UA" sz="3100" i="1" dirty="0" smtClean="0"/>
              <a:t>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/>
          <a:lstStyle/>
          <a:p>
            <a:r>
              <a:rPr lang="uk-UA" dirty="0" smtClean="0"/>
              <a:t>У перебігу ВІЛ – інфекції розрізняють чотири стадії, кожній з яких притаманні властиві клініко – лабораторні ознаки.</a:t>
            </a:r>
          </a:p>
          <a:p>
            <a:r>
              <a:rPr lang="uk-UA" dirty="0" smtClean="0"/>
              <a:t>1 стадія – </a:t>
            </a:r>
            <a:r>
              <a:rPr lang="uk-UA" dirty="0" err="1" smtClean="0"/>
              <a:t>стадія</a:t>
            </a:r>
            <a:r>
              <a:rPr lang="uk-UA" dirty="0" smtClean="0"/>
              <a:t> інкубації.</a:t>
            </a:r>
          </a:p>
          <a:p>
            <a:r>
              <a:rPr lang="uk-UA" dirty="0" smtClean="0"/>
              <a:t>2 стадія – </a:t>
            </a:r>
            <a:r>
              <a:rPr lang="uk-UA" dirty="0" err="1" smtClean="0"/>
              <a:t>стадія</a:t>
            </a:r>
            <a:r>
              <a:rPr lang="uk-UA" dirty="0" smtClean="0"/>
              <a:t> первинних симптомів.</a:t>
            </a:r>
          </a:p>
          <a:p>
            <a:r>
              <a:rPr lang="uk-UA" dirty="0" smtClean="0"/>
              <a:t>3 стадія – </a:t>
            </a:r>
            <a:r>
              <a:rPr lang="uk-UA" dirty="0" err="1" smtClean="0"/>
              <a:t>стадія</a:t>
            </a:r>
            <a:r>
              <a:rPr lang="uk-UA" dirty="0" smtClean="0"/>
              <a:t> вторинних захворювань.</a:t>
            </a:r>
          </a:p>
          <a:p>
            <a:r>
              <a:rPr lang="uk-UA" dirty="0" smtClean="0"/>
              <a:t>4 стадія – </a:t>
            </a:r>
            <a:r>
              <a:rPr lang="uk-UA" dirty="0" err="1" smtClean="0"/>
              <a:t>стадія</a:t>
            </a:r>
            <a:r>
              <a:rPr lang="uk-UA" dirty="0" smtClean="0"/>
              <a:t> СНІД.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КЛІНІЧНІ ПРОЯВИ ВІЛ – інфекції та </a:t>
            </a:r>
            <a:r>
              <a:rPr lang="uk-UA" dirty="0" err="1" smtClean="0"/>
              <a:t>СНІДу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  Триває від одного до п'яти тижнів, та проявляється такими синдромами:</a:t>
            </a:r>
          </a:p>
          <a:p>
            <a:r>
              <a:rPr lang="uk-UA" dirty="0" smtClean="0"/>
              <a:t>Грипоподібний синдром</a:t>
            </a:r>
          </a:p>
          <a:p>
            <a:r>
              <a:rPr lang="uk-UA" dirty="0" err="1" smtClean="0"/>
              <a:t>Мононуклеозоподібний</a:t>
            </a:r>
            <a:r>
              <a:rPr lang="uk-UA" dirty="0" smtClean="0"/>
              <a:t> синдром</a:t>
            </a:r>
          </a:p>
          <a:p>
            <a:r>
              <a:rPr lang="uk-UA" dirty="0" err="1" smtClean="0"/>
              <a:t>Гастроінтестинальний</a:t>
            </a:r>
            <a:r>
              <a:rPr lang="uk-UA" dirty="0" smtClean="0"/>
              <a:t> синдром</a:t>
            </a:r>
          </a:p>
          <a:p>
            <a:r>
              <a:rPr lang="uk-UA" dirty="0" err="1" smtClean="0"/>
              <a:t>Менінгеальний</a:t>
            </a:r>
            <a:r>
              <a:rPr lang="uk-UA" dirty="0" smtClean="0"/>
              <a:t> синдром</a:t>
            </a:r>
          </a:p>
          <a:p>
            <a:r>
              <a:rPr lang="uk-UA" dirty="0" err="1" smtClean="0"/>
              <a:t>Енцефалічний</a:t>
            </a:r>
            <a:r>
              <a:rPr lang="uk-UA" dirty="0" smtClean="0"/>
              <a:t> синдром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4800" dirty="0" smtClean="0"/>
              <a:t>1 стадія – </a:t>
            </a:r>
            <a:r>
              <a:rPr lang="uk-UA" sz="4800" dirty="0" err="1" smtClean="0"/>
              <a:t>стадія</a:t>
            </a:r>
            <a:r>
              <a:rPr lang="uk-UA" sz="4800" dirty="0" smtClean="0"/>
              <a:t> інкубації</a:t>
            </a:r>
            <a:br>
              <a:rPr lang="uk-UA" sz="4800" dirty="0" smtClean="0"/>
            </a:br>
            <a:endParaRPr lang="ru-RU" sz="48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/>
              <a:t>За спостереженням різних авторів, тривалість перебігу цієї стадії складає від 2 до 10 років.</a:t>
            </a:r>
            <a:endParaRPr lang="uk-UA" sz="2000" dirty="0" smtClean="0"/>
          </a:p>
          <a:p>
            <a:pPr lvl="0"/>
            <a:r>
              <a:rPr lang="uk-UA" dirty="0" smtClean="0"/>
              <a:t>В протіканні цієї стадії розрізняють                                        * первину </a:t>
            </a:r>
            <a:r>
              <a:rPr lang="uk-UA" dirty="0" err="1" smtClean="0"/>
              <a:t>латенцію</a:t>
            </a:r>
            <a:r>
              <a:rPr lang="uk-UA" dirty="0" smtClean="0"/>
              <a:t> ( відсутність будь яких симптомів ВІЛ – інфекції).                                                                                  * вторинну </a:t>
            </a:r>
            <a:r>
              <a:rPr lang="uk-UA" dirty="0" err="1" smtClean="0"/>
              <a:t>латенцію</a:t>
            </a:r>
            <a:r>
              <a:rPr lang="uk-UA" dirty="0" smtClean="0"/>
              <a:t> ( відсутність симптомів після перенесеної гострої ВІЛ – інфекції). </a:t>
            </a:r>
            <a:endParaRPr lang="ru-RU" dirty="0" smtClean="0"/>
          </a:p>
          <a:p>
            <a:r>
              <a:rPr lang="uk-UA" dirty="0" smtClean="0"/>
              <a:t> Найхарактернішою ознакою </a:t>
            </a:r>
            <a:r>
              <a:rPr lang="uk-UA" dirty="0" err="1" smtClean="0"/>
              <a:t>госторої</a:t>
            </a:r>
            <a:r>
              <a:rPr lang="uk-UA" dirty="0" smtClean="0"/>
              <a:t> ВІЛ – інфекції є </a:t>
            </a:r>
            <a:r>
              <a:rPr lang="uk-UA" dirty="0" err="1" smtClean="0"/>
              <a:t>персистуюча</a:t>
            </a:r>
            <a:r>
              <a:rPr lang="uk-UA" dirty="0" smtClean="0"/>
              <a:t> ( постійна або стійка) </a:t>
            </a:r>
            <a:r>
              <a:rPr lang="uk-UA" dirty="0" err="1" smtClean="0"/>
              <a:t>генералізована</a:t>
            </a:r>
            <a:r>
              <a:rPr lang="uk-UA" dirty="0" smtClean="0"/>
              <a:t> лімфаденопатія ПГЛП. Вона характеризується безпричинним збільшенням </a:t>
            </a:r>
            <a:r>
              <a:rPr lang="uk-UA" dirty="0" smtClean="0"/>
              <a:t>л/в </a:t>
            </a:r>
            <a:r>
              <a:rPr lang="uk-UA" dirty="0" smtClean="0"/>
              <a:t>двох або більше анатомічних ділянок. У третини ПГЛП протікає </a:t>
            </a:r>
            <a:r>
              <a:rPr lang="uk-UA" dirty="0" err="1" smtClean="0"/>
              <a:t>безсимптомно</a:t>
            </a:r>
            <a:r>
              <a:rPr lang="uk-UA" dirty="0" smtClean="0"/>
              <a:t>, хворі самі знаходять збільшені </a:t>
            </a:r>
            <a:r>
              <a:rPr lang="uk-UA" dirty="0" smtClean="0"/>
              <a:t>л/в</a:t>
            </a:r>
            <a:r>
              <a:rPr lang="uk-UA" dirty="0" smtClean="0"/>
              <a:t>. В усіх інших випадках хворі відмічають лихоманку, озноби, нічне потовиділення,збільшується селезінка та печінка. Далі хворий починає втрачати масу тіла.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sz="4000" dirty="0" smtClean="0"/>
              <a:t>2 стадія – </a:t>
            </a:r>
            <a:r>
              <a:rPr lang="uk-UA" sz="4000" dirty="0" err="1" smtClean="0"/>
              <a:t>стадія</a:t>
            </a:r>
            <a:r>
              <a:rPr lang="uk-UA" sz="4000" dirty="0" smtClean="0"/>
              <a:t> первинних симптомів (</a:t>
            </a:r>
            <a:r>
              <a:rPr lang="uk-UA" sz="4000" dirty="0" err="1" smtClean="0"/>
              <a:t>безсимптомна</a:t>
            </a:r>
            <a:r>
              <a:rPr lang="uk-UA" sz="4000" dirty="0" smtClean="0"/>
              <a:t> форма)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Стадія вторинних захворювань супроводжується розвитком СНІД асоційованого комплексу ( САК -  першими ознаками якого є ураження шкіри та слизових оболонок гнійничкові ураження, </a:t>
            </a:r>
            <a:r>
              <a:rPr lang="uk-UA" dirty="0" err="1" smtClean="0"/>
              <a:t>кандидоз</a:t>
            </a:r>
            <a:r>
              <a:rPr lang="uk-UA" dirty="0" smtClean="0"/>
              <a:t>, </a:t>
            </a:r>
            <a:r>
              <a:rPr lang="uk-UA" dirty="0" err="1" smtClean="0"/>
              <a:t>герпес</a:t>
            </a:r>
            <a:r>
              <a:rPr lang="uk-UA" dirty="0" smtClean="0"/>
              <a:t>). </a:t>
            </a:r>
          </a:p>
          <a:p>
            <a:pPr lvl="0"/>
            <a:r>
              <a:rPr lang="uk-UA" dirty="0" smtClean="0"/>
              <a:t>У перебігу вторинних захворювань розрізняють 2 ступені. </a:t>
            </a:r>
          </a:p>
          <a:p>
            <a:r>
              <a:rPr lang="uk-UA" dirty="0" smtClean="0"/>
              <a:t>Легка ступень – довготривале але помірне підвищення Т тіла, незначні розлади ШКТ,втрата ваги до 10 %, нестійкими бактерійними , </a:t>
            </a:r>
            <a:r>
              <a:rPr lang="uk-UA" dirty="0" err="1" smtClean="0"/>
              <a:t>протозойними</a:t>
            </a:r>
            <a:r>
              <a:rPr lang="uk-UA" dirty="0" smtClean="0"/>
              <a:t>, грибковими, чи вірусними ураженнями шкіри і слизових оболонок, повторними фарингітами. З часом ці ознаки </a:t>
            </a:r>
            <a:r>
              <a:rPr lang="uk-UA" dirty="0" smtClean="0"/>
              <a:t>проходять, </a:t>
            </a:r>
            <a:r>
              <a:rPr lang="uk-UA" dirty="0" smtClean="0"/>
              <a:t>але зростає дефіцит маси тіла. </a:t>
            </a:r>
          </a:p>
          <a:p>
            <a:r>
              <a:rPr lang="uk-UA" dirty="0" smtClean="0"/>
              <a:t>Тяжка – довготривала ( понад місяць ) лихоманка, втрата маси тіла понад 10 %, наявність саркоми </a:t>
            </a:r>
            <a:r>
              <a:rPr lang="uk-UA" dirty="0" err="1" smtClean="0"/>
              <a:t>Капоші</a:t>
            </a:r>
            <a:r>
              <a:rPr lang="uk-UA" dirty="0" smtClean="0"/>
              <a:t>, стійкі бактеріальні, вірусні, </a:t>
            </a:r>
            <a:r>
              <a:rPr lang="uk-UA" dirty="0" err="1" smtClean="0"/>
              <a:t>протозойні</a:t>
            </a:r>
            <a:r>
              <a:rPr lang="uk-UA" dirty="0" smtClean="0"/>
              <a:t>, гробкові ураження органів, ураження ЦНС, </a:t>
            </a:r>
            <a:r>
              <a:rPr lang="uk-UA" dirty="0" err="1" smtClean="0"/>
              <a:t>позалегеневий</a:t>
            </a:r>
            <a:r>
              <a:rPr lang="uk-UA" dirty="0" smtClean="0"/>
              <a:t> </a:t>
            </a:r>
            <a:r>
              <a:rPr lang="uk-UA" dirty="0" smtClean="0"/>
              <a:t>туберкульоз. </a:t>
            </a:r>
            <a:r>
              <a:rPr lang="uk-UA" dirty="0" smtClean="0">
                <a:solidFill>
                  <a:srgbClr val="FF0000"/>
                </a:solidFill>
              </a:rPr>
              <a:t>Тяжка форма </a:t>
            </a:r>
            <a:r>
              <a:rPr lang="uk-UA" dirty="0" smtClean="0">
                <a:solidFill>
                  <a:srgbClr val="FF0000"/>
                </a:solidFill>
              </a:rPr>
              <a:t>відрізняється </a:t>
            </a:r>
            <a:r>
              <a:rPr lang="uk-UA" dirty="0" smtClean="0">
                <a:solidFill>
                  <a:srgbClr val="FF0000"/>
                </a:solidFill>
              </a:rPr>
              <a:t>від стадії </a:t>
            </a:r>
            <a:r>
              <a:rPr lang="uk-UA" dirty="0" smtClean="0">
                <a:solidFill>
                  <a:srgbClr val="FF0000"/>
                </a:solidFill>
              </a:rPr>
              <a:t>СНІД тим, </a:t>
            </a:r>
            <a:r>
              <a:rPr lang="uk-UA" dirty="0" smtClean="0">
                <a:solidFill>
                  <a:srgbClr val="FF0000"/>
                </a:solidFill>
              </a:rPr>
              <a:t>що при </a:t>
            </a:r>
            <a:r>
              <a:rPr lang="uk-UA" dirty="0" err="1" smtClean="0">
                <a:solidFill>
                  <a:srgbClr val="FF0000"/>
                </a:solidFill>
              </a:rPr>
              <a:t>СНІДі</a:t>
            </a:r>
            <a:r>
              <a:rPr lang="uk-UA" dirty="0" smtClean="0">
                <a:solidFill>
                  <a:srgbClr val="FF0000"/>
                </a:solidFill>
              </a:rPr>
              <a:t> виражена, тривала, резистентна до лікування  </a:t>
            </a:r>
            <a:r>
              <a:rPr lang="uk-UA" dirty="0" smtClean="0">
                <a:solidFill>
                  <a:srgbClr val="FF0000"/>
                </a:solidFill>
              </a:rPr>
              <a:t>лихоманка. </a:t>
            </a:r>
            <a:r>
              <a:rPr lang="uk-UA" dirty="0" smtClean="0">
                <a:solidFill>
                  <a:srgbClr val="FF0000"/>
                </a:solidFill>
              </a:rPr>
              <a:t>Майже всі антибіотики та сульфаніламідні препарати неефективні. 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3 стадія – вторинних захворювань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FF0000"/>
                </a:solidFill>
              </a:rPr>
              <a:t>Патогномонічною</a:t>
            </a:r>
            <a:r>
              <a:rPr lang="uk-UA" dirty="0" smtClean="0">
                <a:solidFill>
                  <a:srgbClr val="FF0000"/>
                </a:solidFill>
              </a:rPr>
              <a:t> ознакою </a:t>
            </a:r>
            <a:r>
              <a:rPr lang="uk-UA" dirty="0" err="1" smtClean="0">
                <a:solidFill>
                  <a:srgbClr val="FF0000"/>
                </a:solidFill>
              </a:rPr>
              <a:t>СНІДу</a:t>
            </a:r>
            <a:r>
              <a:rPr lang="uk-UA" dirty="0" smtClean="0">
                <a:solidFill>
                  <a:srgbClr val="FF0000"/>
                </a:solidFill>
              </a:rPr>
              <a:t> є кахексія хворого!</a:t>
            </a:r>
          </a:p>
          <a:p>
            <a:r>
              <a:rPr lang="uk-UA" dirty="0" smtClean="0"/>
              <a:t>Згодом розвиваються і прогресують інфекційні ускладнення і пухлини. Ця стадія є складною і залежить від домінуючого типу ураження:</a:t>
            </a:r>
          </a:p>
          <a:p>
            <a:pPr>
              <a:buNone/>
            </a:pPr>
            <a:r>
              <a:rPr lang="uk-UA" dirty="0" smtClean="0"/>
              <a:t>   </a:t>
            </a:r>
            <a:r>
              <a:rPr lang="uk-UA" dirty="0" err="1" smtClean="0"/>
              <a:t>інфекто</a:t>
            </a:r>
            <a:r>
              <a:rPr lang="uk-UA" dirty="0" smtClean="0"/>
              <a:t> – СНІД</a:t>
            </a:r>
          </a:p>
          <a:p>
            <a:pPr>
              <a:buNone/>
            </a:pPr>
            <a:r>
              <a:rPr lang="uk-UA" dirty="0" smtClean="0"/>
              <a:t>   </a:t>
            </a:r>
            <a:r>
              <a:rPr lang="uk-UA" dirty="0" err="1" smtClean="0"/>
              <a:t>онко</a:t>
            </a:r>
            <a:r>
              <a:rPr lang="uk-UA" dirty="0" smtClean="0"/>
              <a:t> – СНІД</a:t>
            </a:r>
          </a:p>
          <a:p>
            <a:pPr>
              <a:buNone/>
            </a:pPr>
            <a:r>
              <a:rPr lang="uk-UA" dirty="0" smtClean="0"/>
              <a:t>   </a:t>
            </a:r>
            <a:r>
              <a:rPr lang="uk-UA" dirty="0" err="1" smtClean="0"/>
              <a:t>нейро</a:t>
            </a:r>
            <a:r>
              <a:rPr lang="uk-UA" dirty="0" smtClean="0"/>
              <a:t> - СНІД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4 стадія  - СНІД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1). Загальні уявлення про ВІЛ/СНІД.</a:t>
            </a:r>
          </a:p>
          <a:p>
            <a:r>
              <a:rPr lang="uk-UA" dirty="0" smtClean="0"/>
              <a:t>2). ВІЛ/СНІД і хірургія.</a:t>
            </a:r>
          </a:p>
          <a:p>
            <a:r>
              <a:rPr lang="uk-UA" dirty="0" smtClean="0"/>
              <a:t>3). Ризик внутрішньо – лікарняного інфікування медичних працівників. </a:t>
            </a:r>
          </a:p>
          <a:p>
            <a:r>
              <a:rPr lang="uk-UA" dirty="0" smtClean="0"/>
              <a:t>4). </a:t>
            </a:r>
            <a:r>
              <a:rPr lang="uk-UA" sz="2800" dirty="0" smtClean="0"/>
              <a:t>Запобігання </a:t>
            </a:r>
            <a:r>
              <a:rPr lang="uk-UA" sz="2800" smtClean="0"/>
              <a:t>інфікування медичних </a:t>
            </a:r>
            <a:r>
              <a:rPr lang="uk-UA" sz="2800" dirty="0" smtClean="0"/>
              <a:t>працівників на робочому місці.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 ДОКЛАДУ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uk-UA" dirty="0" smtClean="0"/>
              <a:t>Діагностика будь – якої вірусної інфекції ґрунтується на виявлені вірусу, його ДНК або РНК, вірусних антигенів, а також специфічних антитіл. Так для діагностики ВІЛ – інфекції є лабораторні критерії ВІЛ – інфекції. Проте нюансом в діагностиці ВІЛ є те, що усі позитивні результати дослідження повинні піддаватися перевірці за допомогою іншої тест-системи</a:t>
            </a:r>
            <a:r>
              <a:rPr lang="uk-UA" dirty="0" smtClean="0"/>
              <a:t>, а </a:t>
            </a:r>
            <a:r>
              <a:rPr lang="uk-UA" dirty="0" smtClean="0"/>
              <a:t>згодом </a:t>
            </a:r>
            <a:r>
              <a:rPr lang="uk-UA" dirty="0" err="1" smtClean="0"/>
              <a:t>імуноблотингом</a:t>
            </a:r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ПРИНЦИПИ ДІАГНОСТИКИ ВІЛ - ІНФЕКЦІЇ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 numCol="2">
            <a:normAutofit/>
          </a:bodyPr>
          <a:lstStyle/>
          <a:p>
            <a:pPr algn="ctr">
              <a:buNone/>
            </a:pPr>
            <a:r>
              <a:rPr lang="uk-UA" dirty="0" smtClean="0"/>
              <a:t>ДОСТОВІРНІ </a:t>
            </a:r>
          </a:p>
          <a:p>
            <a:r>
              <a:rPr lang="uk-UA" sz="2400" dirty="0" smtClean="0"/>
              <a:t>Виявлення вірусу з крові,сперми, лімфатичних вузлів</a:t>
            </a:r>
          </a:p>
          <a:p>
            <a:r>
              <a:rPr lang="uk-UA" sz="2400" dirty="0" smtClean="0"/>
              <a:t>Позитивна реакція </a:t>
            </a:r>
            <a:r>
              <a:rPr lang="uk-UA" sz="2400" dirty="0" err="1" smtClean="0"/>
              <a:t>імуноблотингу</a:t>
            </a:r>
            <a:r>
              <a:rPr lang="uk-UA" sz="2400" dirty="0" smtClean="0"/>
              <a:t> на антитіла до ВІЛ</a:t>
            </a:r>
          </a:p>
          <a:p>
            <a:r>
              <a:rPr lang="uk-UA" sz="2400" dirty="0" smtClean="0"/>
              <a:t>Виявлення антигену за допомогою </a:t>
            </a:r>
            <a:r>
              <a:rPr lang="uk-UA" sz="2400" dirty="0" err="1" smtClean="0"/>
              <a:t>імуноферментного</a:t>
            </a:r>
            <a:r>
              <a:rPr lang="uk-UA" sz="2400" dirty="0" smtClean="0"/>
              <a:t> </a:t>
            </a:r>
          </a:p>
          <a:p>
            <a:pPr>
              <a:buNone/>
            </a:pPr>
            <a:r>
              <a:rPr lang="uk-UA" sz="2400" dirty="0" smtClean="0"/>
              <a:t>   аналізу</a:t>
            </a:r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 algn="ctr">
              <a:buNone/>
            </a:pPr>
            <a:r>
              <a:rPr lang="uk-UA" sz="2800" dirty="0" smtClean="0"/>
              <a:t>ІМОВІРНІ</a:t>
            </a:r>
          </a:p>
          <a:p>
            <a:pPr>
              <a:buNone/>
            </a:pPr>
            <a:r>
              <a:rPr lang="uk-UA" sz="2000" dirty="0" smtClean="0"/>
              <a:t>Позитивна реакція на антитіла до ВІЛ при </a:t>
            </a:r>
            <a:r>
              <a:rPr lang="uk-UA" sz="2000" dirty="0" err="1" smtClean="0"/>
              <a:t>імуноферментному</a:t>
            </a:r>
            <a:r>
              <a:rPr lang="uk-UA" sz="2000" dirty="0" smtClean="0"/>
              <a:t> аналізі</a:t>
            </a:r>
          </a:p>
          <a:p>
            <a:pPr>
              <a:buNone/>
            </a:pPr>
            <a:r>
              <a:rPr lang="uk-UA" sz="2000" dirty="0" smtClean="0"/>
              <a:t>Зниження співвідношення </a:t>
            </a:r>
            <a:r>
              <a:rPr lang="uk-UA" sz="2000" dirty="0" err="1" smtClean="0"/>
              <a:t>імунорегуляторних</a:t>
            </a:r>
            <a:r>
              <a:rPr lang="uk-UA" sz="2000" dirty="0" smtClean="0"/>
              <a:t> </a:t>
            </a:r>
            <a:r>
              <a:rPr lang="uk-UA" sz="2000" dirty="0" err="1" smtClean="0"/>
              <a:t>субпопуляцій</a:t>
            </a:r>
            <a:r>
              <a:rPr lang="uk-UA" sz="2000" dirty="0" smtClean="0"/>
              <a:t> Т – лімфоцитів </a:t>
            </a:r>
            <a:r>
              <a:rPr lang="en-US" sz="2000" dirty="0" smtClean="0"/>
              <a:t>CD</a:t>
            </a:r>
            <a:r>
              <a:rPr lang="uk-UA" sz="2000" dirty="0" smtClean="0"/>
              <a:t>4(</a:t>
            </a:r>
            <a:r>
              <a:rPr lang="uk-UA" sz="2000" dirty="0" err="1" smtClean="0"/>
              <a:t>хелперів</a:t>
            </a:r>
            <a:r>
              <a:rPr lang="uk-UA" sz="2000" dirty="0" smtClean="0"/>
              <a:t>):</a:t>
            </a:r>
            <a:r>
              <a:rPr lang="en-US" sz="2000" dirty="0" smtClean="0"/>
              <a:t>CD</a:t>
            </a:r>
            <a:r>
              <a:rPr lang="uk-UA" sz="2000" dirty="0" smtClean="0"/>
              <a:t>8(</a:t>
            </a:r>
            <a:r>
              <a:rPr lang="uk-UA" sz="2000" dirty="0" err="1" smtClean="0"/>
              <a:t>супресорів</a:t>
            </a:r>
            <a:r>
              <a:rPr lang="uk-UA" sz="2000" dirty="0" smtClean="0"/>
              <a:t>) </a:t>
            </a:r>
            <a:r>
              <a:rPr lang="en-US" sz="2000" dirty="0" smtClean="0"/>
              <a:t>&lt;</a:t>
            </a:r>
            <a:r>
              <a:rPr lang="uk-UA" sz="2000" dirty="0" smtClean="0"/>
              <a:t> 1,5</a:t>
            </a:r>
          </a:p>
          <a:p>
            <a:pPr>
              <a:buNone/>
            </a:pPr>
            <a:r>
              <a:rPr lang="uk-UA" sz="2000" dirty="0" smtClean="0"/>
              <a:t> </a:t>
            </a:r>
            <a:r>
              <a:rPr lang="uk-UA" sz="2000" dirty="0" err="1" smtClean="0"/>
              <a:t>Гіперімуноглобулінемія</a:t>
            </a:r>
            <a:r>
              <a:rPr lang="uk-UA" sz="2000" dirty="0" smtClean="0"/>
              <a:t>,  </a:t>
            </a:r>
            <a:r>
              <a:rPr lang="uk-UA" sz="2000" dirty="0" err="1" smtClean="0"/>
              <a:t>лейкоцитопенія</a:t>
            </a:r>
            <a:endParaRPr lang="uk-UA" sz="20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800" dirty="0" smtClean="0"/>
          </a:p>
          <a:p>
            <a:pPr>
              <a:buNone/>
            </a:pPr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Лабораторні критерії ВІЛ - інфекції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Незважаючи на значні успіхи у вивчені патогенезу ВІЛ – інфекції, сумнівно, що можливість вилікування від цього захворювання буде </a:t>
            </a:r>
            <a:r>
              <a:rPr lang="uk-UA" dirty="0" err="1" smtClean="0">
                <a:solidFill>
                  <a:srgbClr val="FF0000"/>
                </a:solidFill>
              </a:rPr>
              <a:t>досягнено</a:t>
            </a:r>
            <a:r>
              <a:rPr lang="uk-UA" dirty="0" smtClean="0">
                <a:solidFill>
                  <a:srgbClr val="FF0000"/>
                </a:solidFill>
              </a:rPr>
              <a:t> у найближчі десятиліття.</a:t>
            </a:r>
          </a:p>
          <a:p>
            <a:r>
              <a:rPr lang="uk-UA" dirty="0" smtClean="0"/>
              <a:t>Проте основними принципами терапії ВІЛ – інфекції є попередження прогресування хвороби, збереження стану хронічної інфекції, яка в'яло перебігає, застосовуючи противірусні терапію і лікування опортуністичної інфекції.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Лікування ВІЛ/</a:t>
            </a:r>
            <a:r>
              <a:rPr lang="uk-UA" dirty="0" err="1" smtClean="0"/>
              <a:t>СНІДу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 перегляду на </a:t>
            </a:r>
            <a:r>
              <a:rPr lang="uk-UA" sz="3200" dirty="0" smtClean="0"/>
              <a:t>вищесказане </a:t>
            </a:r>
            <a:r>
              <a:rPr lang="uk-UA" sz="3200" dirty="0" smtClean="0"/>
              <a:t>в </a:t>
            </a:r>
            <a:r>
              <a:rPr lang="uk-UA" sz="3200" dirty="0" err="1" smtClean="0"/>
              <a:t>доповідіпри</a:t>
            </a:r>
            <a:r>
              <a:rPr lang="uk-UA" sz="3200" dirty="0" smtClean="0"/>
              <a:t> </a:t>
            </a:r>
            <a:r>
              <a:rPr lang="uk-UA" sz="3200" dirty="0" smtClean="0"/>
              <a:t>огляді теми </a:t>
            </a:r>
            <a:r>
              <a:rPr lang="uk-UA" sz="3200" dirty="0" smtClean="0"/>
              <a:t>«ВІЛ/СНІД </a:t>
            </a:r>
            <a:r>
              <a:rPr lang="uk-UA" sz="3200" dirty="0" smtClean="0"/>
              <a:t>і </a:t>
            </a:r>
            <a:r>
              <a:rPr lang="uk-UA" sz="3200" dirty="0" smtClean="0"/>
              <a:t>хірургія» </a:t>
            </a:r>
            <a:r>
              <a:rPr lang="uk-UA" sz="3200" dirty="0" smtClean="0"/>
              <a:t>потрібно розглядати такі розділи:</a:t>
            </a:r>
          </a:p>
          <a:p>
            <a:r>
              <a:rPr lang="uk-UA" sz="3200" dirty="0" smtClean="0"/>
              <a:t>ВІЛ/СНІД і планова хірургія;</a:t>
            </a:r>
          </a:p>
          <a:p>
            <a:r>
              <a:rPr lang="uk-UA" sz="3200" dirty="0" smtClean="0"/>
              <a:t>ВІЛ/СНІД і гнійна хірургія;</a:t>
            </a:r>
          </a:p>
          <a:p>
            <a:r>
              <a:rPr lang="uk-UA" sz="3200" dirty="0" smtClean="0"/>
              <a:t>ВІЛ/СНІД і ургентна хірургія;</a:t>
            </a:r>
          </a:p>
          <a:p>
            <a:r>
              <a:rPr lang="uk-UA" sz="3200" dirty="0" smtClean="0"/>
              <a:t>ВІЛ/СНІД і онкологічна хірургія;</a:t>
            </a:r>
          </a:p>
          <a:p>
            <a:pPr>
              <a:buNone/>
            </a:pPr>
            <a:endParaRPr lang="uk-UA" sz="1200" dirty="0" smtClean="0"/>
          </a:p>
          <a:p>
            <a:pPr algn="r">
              <a:buNone/>
            </a:pPr>
            <a:r>
              <a:rPr lang="uk-UA" sz="1200" dirty="0" smtClean="0"/>
              <a:t>Павловський М.П.,Ващук В.В.,</a:t>
            </a:r>
            <a:r>
              <a:rPr lang="uk-UA" sz="1200" dirty="0" err="1" smtClean="0"/>
              <a:t>Герич</a:t>
            </a:r>
            <a:r>
              <a:rPr lang="uk-UA" sz="1200" dirty="0" smtClean="0"/>
              <a:t> І.Д.,Ващук В.В.,</a:t>
            </a:r>
            <a:r>
              <a:rPr lang="uk-UA" sz="1200" dirty="0" err="1" smtClean="0"/>
              <a:t>Стояновський</a:t>
            </a:r>
            <a:r>
              <a:rPr lang="uk-UA" sz="1200" dirty="0" smtClean="0"/>
              <a:t> І.В. СНІД у хірургічній клініці. – Тернопіль: </a:t>
            </a:r>
            <a:r>
              <a:rPr lang="uk-UA" sz="1200" dirty="0" err="1" smtClean="0"/>
              <a:t>Укрмедкнига</a:t>
            </a:r>
            <a:r>
              <a:rPr lang="uk-UA" sz="1200" dirty="0" smtClean="0"/>
              <a:t>, 2001.</a:t>
            </a:r>
            <a:endParaRPr lang="ru-RU" sz="1200" dirty="0" smtClean="0"/>
          </a:p>
          <a:p>
            <a:endParaRPr lang="uk-UA" sz="3200" dirty="0" smtClean="0"/>
          </a:p>
          <a:p>
            <a:endParaRPr lang="uk-UA" sz="32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ВІЛ/СНІД І ХІРУРГІЯ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Єдиним для них є те, що всі патологічні стани, які відносяться до того чи іншого </a:t>
            </a:r>
            <a:r>
              <a:rPr lang="uk-UA" dirty="0" smtClean="0"/>
              <a:t>розділу, </a:t>
            </a:r>
            <a:r>
              <a:rPr lang="uk-UA" dirty="0" smtClean="0"/>
              <a:t>протікають:</a:t>
            </a:r>
          </a:p>
          <a:p>
            <a:r>
              <a:rPr lang="uk-UA" dirty="0" smtClean="0"/>
              <a:t>По-перше, </a:t>
            </a:r>
            <a:r>
              <a:rPr lang="uk-UA" dirty="0" smtClean="0"/>
              <a:t>на фоні вираженої </a:t>
            </a:r>
            <a:r>
              <a:rPr lang="uk-UA" dirty="0" err="1" smtClean="0"/>
              <a:t>імуносупресії</a:t>
            </a:r>
            <a:r>
              <a:rPr lang="uk-UA" dirty="0" smtClean="0"/>
              <a:t>, що створює передумови для розвитку хірургічної інфекції та онкологічної патології.</a:t>
            </a:r>
          </a:p>
          <a:p>
            <a:r>
              <a:rPr lang="uk-UA" dirty="0" smtClean="0"/>
              <a:t>По-друге, </a:t>
            </a:r>
            <a:r>
              <a:rPr lang="uk-UA" dirty="0" err="1" smtClean="0"/>
              <a:t>вегетування</a:t>
            </a:r>
            <a:r>
              <a:rPr lang="uk-UA" dirty="0" smtClean="0"/>
              <a:t> та розмноження ВІЛ в біологічних середовищах організму, головним чином у крові, </a:t>
            </a:r>
            <a:r>
              <a:rPr lang="uk-UA" dirty="0" err="1" smtClean="0"/>
              <a:t>екстремально</a:t>
            </a:r>
            <a:r>
              <a:rPr lang="uk-UA" dirty="0" smtClean="0"/>
              <a:t> загострює ризик </a:t>
            </a:r>
            <a:r>
              <a:rPr lang="uk-UA" dirty="0" err="1" smtClean="0"/>
              <a:t>внутрішньолікарняного</a:t>
            </a:r>
            <a:r>
              <a:rPr lang="uk-UA" dirty="0" smtClean="0"/>
              <a:t> поширення </a:t>
            </a:r>
            <a:r>
              <a:rPr lang="uk-UA" dirty="0" smtClean="0"/>
              <a:t>інфекції </a:t>
            </a:r>
            <a:r>
              <a:rPr lang="uk-UA" dirty="0" smtClean="0"/>
              <a:t>саме в </a:t>
            </a:r>
            <a:r>
              <a:rPr lang="uk-UA" dirty="0" err="1" smtClean="0"/>
              <a:t>періопераційному</a:t>
            </a:r>
            <a:r>
              <a:rPr lang="uk-UA" dirty="0" smtClean="0"/>
              <a:t> періоді.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ВІЛ/СНІД І ХІРУРГІЯ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При розгляді цього розділу можливо </a:t>
            </a:r>
            <a:r>
              <a:rPr lang="uk-UA" dirty="0" smtClean="0"/>
              <a:t>увійти </a:t>
            </a:r>
            <a:r>
              <a:rPr lang="uk-UA" dirty="0" smtClean="0"/>
              <a:t>в замкнене коло. Чому?</a:t>
            </a:r>
          </a:p>
          <a:p>
            <a:r>
              <a:rPr lang="uk-UA" dirty="0" smtClean="0"/>
              <a:t>Ми всі знаємо ,що однією з умов ефективного виконання планових оперативних втручань є діагностика супровідних захворювань у планових хворих та їх санація перед операцією. </a:t>
            </a:r>
            <a:r>
              <a:rPr lang="uk-UA" dirty="0" smtClean="0">
                <a:solidFill>
                  <a:srgbClr val="FF0000"/>
                </a:solidFill>
              </a:rPr>
              <a:t>А ВІЛ інфекція не виліковна</a:t>
            </a:r>
            <a:r>
              <a:rPr lang="uk-UA" dirty="0" smtClean="0">
                <a:solidFill>
                  <a:srgbClr val="FF0000"/>
                </a:solidFill>
              </a:rPr>
              <a:t>! </a:t>
            </a:r>
            <a:r>
              <a:rPr lang="uk-UA" dirty="0" smtClean="0"/>
              <a:t>Отже, </a:t>
            </a:r>
            <a:r>
              <a:rPr lang="uk-UA" dirty="0" smtClean="0"/>
              <a:t>незважаючи на все,заздалегідь прогноз незалежно від показань до операції,є несприятливим. </a:t>
            </a:r>
          </a:p>
          <a:p>
            <a:r>
              <a:rPr lang="uk-UA" dirty="0" smtClean="0"/>
              <a:t>Але з погляду сучасної науки про ВІЛ інфекцію, це не так!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ВІЛ/СНІД І ПЛАНОВА ХІРУРГІЯ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Світовий досвід засвідчує те,що ВІЛ – інфекція не повинна бути протипоказанням до планового оперативного лікування хворих з хірургічною патологією.</a:t>
            </a:r>
          </a:p>
          <a:p>
            <a:r>
              <a:rPr lang="uk-UA" b="1" dirty="0" smtClean="0"/>
              <a:t>ПОКАЗАННЯМ ВІЛ/СНІД хворих до планової операції повинно ґрунтуватися на врахуванні ступеня депресії імунної системи хворого і </a:t>
            </a:r>
            <a:r>
              <a:rPr lang="uk-UA" b="1" dirty="0" smtClean="0">
                <a:solidFill>
                  <a:srgbClr val="FF0000"/>
                </a:solidFill>
              </a:rPr>
              <a:t>наявності засобів індивідуального захисту хірургічної бригади!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ВІЛ/СНІД І ПЛАНОВА ХІРУРГІЯ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uk-UA" b="1" dirty="0" smtClean="0"/>
              <a:t>Єдиним ПРОТИПОКАЗАННЯМ до планового хірургічного втручання у ВІЛ – інфікованих вважається зниження рівня Т – </a:t>
            </a:r>
            <a:r>
              <a:rPr lang="uk-UA" b="1" dirty="0" err="1" smtClean="0"/>
              <a:t>хелперів</a:t>
            </a:r>
            <a:r>
              <a:rPr lang="uk-UA" b="1" dirty="0" smtClean="0"/>
              <a:t> більше 50 % від норми,(норма 1500 – 600 в 1 мкл.),тобто до відносної величини,яка чітко корелює з високою частотою фатальних післяопераційних ускладнень та летальністю.</a:t>
            </a:r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ВІЛ/СНІД І ПЛАНОВА ХІРУРГІЯ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Хвора Б., 30 років, ВІЛ – інфікована, звернулась в хірургічне відділення з приводу </a:t>
            </a:r>
            <a:r>
              <a:rPr lang="uk-UA" dirty="0" smtClean="0"/>
              <a:t>п/о </a:t>
            </a:r>
            <a:r>
              <a:rPr lang="uk-UA" dirty="0" smtClean="0"/>
              <a:t>вентральної кили,після 4 </a:t>
            </a:r>
            <a:r>
              <a:rPr lang="uk-UA" dirty="0" err="1" smtClean="0"/>
              <a:t>кесеревих</a:t>
            </a:r>
            <a:r>
              <a:rPr lang="uk-UA" dirty="0" smtClean="0"/>
              <a:t> розтинів,в операції відмовлено. Згодом через 6 місяців хвора потрапляє в ургентному порядку з </a:t>
            </a:r>
            <a:r>
              <a:rPr lang="uk-UA" dirty="0" err="1" smtClean="0"/>
              <a:t>евентерацією</a:t>
            </a:r>
            <a:r>
              <a:rPr lang="uk-UA" dirty="0" smtClean="0"/>
              <a:t> </a:t>
            </a:r>
            <a:r>
              <a:rPr lang="uk-UA" dirty="0" smtClean="0"/>
              <a:t>після тяжкої праці. Хворій виконана операція за життєвими показаннями. Післяопераційний період </a:t>
            </a:r>
            <a:r>
              <a:rPr lang="uk-UA" dirty="0" smtClean="0"/>
              <a:t>б/о</a:t>
            </a:r>
            <a:r>
              <a:rPr lang="uk-UA" dirty="0" smtClean="0"/>
              <a:t>. Рана загоїлась первинним натягом. Виписана на 9 добу в задовільному стані. (В.В.Ващук,республіка Бурунді,Центральна Африка).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ПРИКЛАД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/>
          </a:bodyPr>
          <a:lstStyle/>
          <a:p>
            <a:r>
              <a:rPr lang="uk-UA" dirty="0" smtClean="0"/>
              <a:t>1)</a:t>
            </a:r>
            <a:r>
              <a:rPr lang="uk-UA" dirty="0"/>
              <a:t> </a:t>
            </a:r>
            <a:r>
              <a:rPr lang="uk-UA" dirty="0" smtClean="0"/>
              <a:t>Хворим </a:t>
            </a:r>
            <a:r>
              <a:rPr lang="uk-UA" dirty="0" smtClean="0"/>
              <a:t>з ВІЛ – інфекцією не слід відмовляти в планових операціях.</a:t>
            </a:r>
          </a:p>
          <a:p>
            <a:r>
              <a:rPr lang="uk-UA" dirty="0" smtClean="0"/>
              <a:t>2</a:t>
            </a:r>
            <a:r>
              <a:rPr lang="uk-UA" dirty="0" smtClean="0"/>
              <a:t>) </a:t>
            </a:r>
            <a:r>
              <a:rPr lang="uk-UA" dirty="0" smtClean="0"/>
              <a:t>Добрі наслідки ургентних операцій дозволяють </a:t>
            </a:r>
            <a:r>
              <a:rPr lang="uk-UA" dirty="0" smtClean="0"/>
              <a:t>стверджувати, </a:t>
            </a:r>
            <a:r>
              <a:rPr lang="uk-UA" dirty="0" smtClean="0"/>
              <a:t>що при лікування хворих у плановому порядкові післяопераційний перебіг може бути добрим.</a:t>
            </a:r>
          </a:p>
          <a:p>
            <a:pPr>
              <a:buNone/>
            </a:pPr>
            <a:endParaRPr lang="uk-UA" sz="1050" dirty="0" smtClean="0"/>
          </a:p>
          <a:p>
            <a:pPr>
              <a:buNone/>
            </a:pPr>
            <a:endParaRPr lang="uk-UA" sz="1050" dirty="0" smtClean="0"/>
          </a:p>
          <a:p>
            <a:pPr>
              <a:buNone/>
            </a:pPr>
            <a:endParaRPr lang="uk-UA" sz="1050" dirty="0" smtClean="0"/>
          </a:p>
          <a:p>
            <a:pPr>
              <a:buNone/>
            </a:pPr>
            <a:endParaRPr lang="uk-UA" sz="1050" dirty="0" smtClean="0"/>
          </a:p>
          <a:p>
            <a:pPr>
              <a:buNone/>
            </a:pPr>
            <a:endParaRPr lang="uk-UA" sz="1050" dirty="0" smtClean="0"/>
          </a:p>
          <a:p>
            <a:pPr>
              <a:buNone/>
            </a:pPr>
            <a:endParaRPr lang="uk-UA" sz="1050" dirty="0" smtClean="0"/>
          </a:p>
          <a:p>
            <a:pPr algn="r">
              <a:buNone/>
            </a:pPr>
            <a:r>
              <a:rPr lang="uk-UA" sz="1050" dirty="0" smtClean="0"/>
              <a:t>Павловський М.П.,Ващук В.В.,</a:t>
            </a:r>
            <a:r>
              <a:rPr lang="uk-UA" sz="1050" dirty="0" err="1" smtClean="0"/>
              <a:t>Герич</a:t>
            </a:r>
            <a:r>
              <a:rPr lang="uk-UA" sz="1050" dirty="0" smtClean="0"/>
              <a:t> І.Д.,Ващук В.В.,</a:t>
            </a:r>
            <a:r>
              <a:rPr lang="uk-UA" sz="1050" dirty="0" err="1" smtClean="0"/>
              <a:t>Стояновський</a:t>
            </a:r>
            <a:r>
              <a:rPr lang="uk-UA" sz="1050" dirty="0" smtClean="0"/>
              <a:t> І.В. СНІД у хірургічній клініці. – Тернопіль: </a:t>
            </a:r>
            <a:r>
              <a:rPr lang="uk-UA" sz="1050" dirty="0" err="1" smtClean="0"/>
              <a:t>Укрмедкнига</a:t>
            </a:r>
            <a:r>
              <a:rPr lang="uk-UA" sz="1050" dirty="0" smtClean="0"/>
              <a:t>, 2001.</a:t>
            </a:r>
            <a:endParaRPr lang="ru-RU" sz="105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ПІДВИСНОВОК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/>
          <a:lstStyle/>
          <a:p>
            <a:r>
              <a:rPr lang="uk-UA" sz="2800" dirty="0" smtClean="0"/>
              <a:t>це особливо небезпечна,хронічна, </a:t>
            </a:r>
            <a:r>
              <a:rPr lang="uk-UA" sz="2800" dirty="0" err="1" smtClean="0"/>
              <a:t>антропонозна</a:t>
            </a:r>
            <a:r>
              <a:rPr lang="uk-UA" sz="2800" dirty="0" smtClean="0"/>
              <a:t>,вірусна інфекційна </a:t>
            </a:r>
            <a:r>
              <a:rPr lang="uk-UA" sz="2800" dirty="0" smtClean="0"/>
              <a:t>хвороба </a:t>
            </a:r>
            <a:r>
              <a:rPr lang="uk-UA" sz="2800" dirty="0" smtClean="0"/>
              <a:t>з контактним механізмом передачі,характерною рисою </a:t>
            </a:r>
            <a:r>
              <a:rPr lang="uk-UA" sz="2800" dirty="0" smtClean="0"/>
              <a:t>якої </a:t>
            </a:r>
            <a:r>
              <a:rPr lang="uk-UA" sz="2800" dirty="0" smtClean="0"/>
              <a:t>є прогресуюче ураження клітинної ланки імунітету, що призводить до розвитку </a:t>
            </a:r>
            <a:r>
              <a:rPr lang="uk-UA" sz="2800" dirty="0" err="1" smtClean="0"/>
              <a:t>СНІДу</a:t>
            </a:r>
            <a:r>
              <a:rPr lang="uk-UA" sz="2800" dirty="0" smtClean="0"/>
              <a:t> </a:t>
            </a:r>
            <a:r>
              <a:rPr lang="uk-UA" sz="2800" dirty="0" smtClean="0"/>
              <a:t>та смерті від вторинних захворювань.</a:t>
            </a:r>
            <a:r>
              <a:rPr lang="uk-UA" dirty="0" smtClean="0"/>
              <a:t> </a:t>
            </a:r>
          </a:p>
          <a:p>
            <a:pPr>
              <a:buNone/>
            </a:pPr>
            <a:r>
              <a:rPr lang="uk-UA" dirty="0" smtClean="0"/>
              <a:t>  </a:t>
            </a:r>
          </a:p>
          <a:p>
            <a:pPr>
              <a:buNone/>
            </a:pPr>
            <a:endParaRPr lang="uk-UA" sz="1200" dirty="0" smtClean="0"/>
          </a:p>
          <a:p>
            <a:pPr>
              <a:buNone/>
            </a:pPr>
            <a:endParaRPr lang="uk-UA" sz="1200" dirty="0" smtClean="0"/>
          </a:p>
          <a:p>
            <a:pPr>
              <a:buNone/>
            </a:pPr>
            <a:endParaRPr lang="uk-UA" sz="1200" dirty="0" smtClean="0"/>
          </a:p>
          <a:p>
            <a:pPr algn="r">
              <a:buNone/>
            </a:pPr>
            <a:r>
              <a:rPr lang="uk-UA" sz="1200" i="1" dirty="0" err="1" smtClean="0"/>
              <a:t>ВозяноваЖ.І</a:t>
            </a:r>
            <a:r>
              <a:rPr lang="uk-UA" sz="1200" i="1" dirty="0" smtClean="0"/>
              <a:t>. Інфекційні і паразитарні хвороби//том2.-Київ. Здоров'я 2002 рік.</a:t>
            </a:r>
            <a:endParaRPr lang="ru-RU" sz="1200" i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944562"/>
          </a:xfrm>
        </p:spPr>
        <p:txBody>
          <a:bodyPr>
            <a:noAutofit/>
          </a:bodyPr>
          <a:lstStyle/>
          <a:p>
            <a:r>
              <a:rPr lang="uk-UA" sz="3600" dirty="0" smtClean="0"/>
              <a:t>   </a:t>
            </a:r>
            <a:r>
              <a:rPr lang="uk-UA" sz="3600" dirty="0" smtClean="0">
                <a:latin typeface="Arial Black" pitchFamily="34" charset="0"/>
              </a:rPr>
              <a:t>ВІЛ інфекція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Якщо розглядати цей розділ, то взагалі потрібно згадати студентську класифікацію гнійної </a:t>
            </a:r>
            <a:r>
              <a:rPr lang="uk-UA" dirty="0" smtClean="0"/>
              <a:t>патології, </a:t>
            </a:r>
            <a:r>
              <a:rPr lang="uk-UA" dirty="0" smtClean="0"/>
              <a:t>а саме: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ВІЛ/СНІД І ГНІЙНА ХІРУРГІЯ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2743200"/>
            <a:ext cx="5940425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ВІЛ/СНІД змінює звичайний “стереотип” відомих хірургу гнійних </a:t>
            </a:r>
            <a:r>
              <a:rPr lang="uk-UA" dirty="0" smtClean="0"/>
              <a:t>захворювань, </a:t>
            </a:r>
            <a:r>
              <a:rPr lang="uk-UA" dirty="0" smtClean="0"/>
              <a:t>а саме:</a:t>
            </a:r>
            <a:endParaRPr lang="ru-RU" dirty="0" smtClean="0"/>
          </a:p>
          <a:p>
            <a:r>
              <a:rPr lang="uk-UA" dirty="0" smtClean="0"/>
              <a:t>Гнійна патологія виникає частіше.</a:t>
            </a:r>
            <a:endParaRPr lang="ru-RU" dirty="0" smtClean="0"/>
          </a:p>
          <a:p>
            <a:r>
              <a:rPr lang="uk-UA" dirty="0" smtClean="0"/>
              <a:t>Гнійна патологія має тяжчий та триваліший перебіг.</a:t>
            </a:r>
            <a:endParaRPr lang="ru-RU" dirty="0" smtClean="0"/>
          </a:p>
          <a:p>
            <a:r>
              <a:rPr lang="uk-UA" dirty="0" smtClean="0"/>
              <a:t>Гнійна патологія має не прогнозовані наслідки.</a:t>
            </a:r>
            <a:endParaRPr lang="ru-RU" dirty="0" smtClean="0"/>
          </a:p>
          <a:p>
            <a:r>
              <a:rPr lang="uk-UA" dirty="0" smtClean="0"/>
              <a:t>Гнійники схильні до поширення в глибину тканин.</a:t>
            </a:r>
            <a:endParaRPr lang="ru-RU" dirty="0" smtClean="0"/>
          </a:p>
          <a:p>
            <a:r>
              <a:rPr lang="uk-UA" dirty="0" smtClean="0"/>
              <a:t>Гнійники схильні до формування </a:t>
            </a:r>
            <a:r>
              <a:rPr lang="uk-UA" dirty="0" err="1" smtClean="0"/>
              <a:t>обширних</a:t>
            </a:r>
            <a:r>
              <a:rPr lang="uk-UA" dirty="0" smtClean="0"/>
              <a:t> </a:t>
            </a:r>
            <a:r>
              <a:rPr lang="uk-UA" dirty="0" smtClean="0"/>
              <a:t>зливних флегмон, які відзначаються великою площею гнійно-деструктивних уражень, значною інтоксикацією.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ВІЛ/СНІД І ГНІЙНА ХІРУРГІЯ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Іншим, не менш вагомим аспектом ВІЛ – інфекції, є гнійна абдомінальна патологія. Однією з яких є амебні абсцеси печінки, питома вага яких складає приблизно 60 % випадків з </a:t>
            </a:r>
            <a:r>
              <a:rPr lang="uk-UA" dirty="0" smtClean="0"/>
              <a:t>усієї </a:t>
            </a:r>
            <a:r>
              <a:rPr lang="uk-UA" dirty="0" smtClean="0"/>
              <a:t>гнійної патології ШКТ. В основі ураження ШКТ лежить природний дефіцит місцевого </a:t>
            </a:r>
            <a:r>
              <a:rPr lang="uk-UA" dirty="0" smtClean="0"/>
              <a:t>(на </a:t>
            </a:r>
            <a:r>
              <a:rPr lang="uk-UA" dirty="0" smtClean="0"/>
              <a:t>рівні слизової оболонки) імунітету.   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ВІЛ/СНІД І ГНІЙНА ХІРУРГІЯ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dirty="0" smtClean="0"/>
              <a:t>Особливістю лікування хворих з гнійною патологією з ВІЛ/СНІД є:</a:t>
            </a:r>
            <a:endParaRPr lang="ru-RU" dirty="0" smtClean="0"/>
          </a:p>
          <a:p>
            <a:pPr lvl="0"/>
            <a:r>
              <a:rPr lang="uk-UA" dirty="0" smtClean="0"/>
              <a:t>Кваліфіковане виконання первинної хірургічної обробки гнійника – видалення всіх нежиттєздатних тканин і попередження некрозів – сприятливого середовища для розвитку інфекції  і  підтримки запального процесу.</a:t>
            </a:r>
            <a:endParaRPr lang="ru-RU" dirty="0" smtClean="0"/>
          </a:p>
          <a:p>
            <a:pPr lvl="0"/>
            <a:r>
              <a:rPr lang="uk-UA" dirty="0" smtClean="0"/>
              <a:t>Хірургічні маніпуляції в рані потрібно виконувати при одночасному застосуванні антибіотиків широкого спектру дії.</a:t>
            </a:r>
            <a:endParaRPr lang="ru-RU" dirty="0" smtClean="0"/>
          </a:p>
          <a:p>
            <a:pPr lvl="0"/>
            <a:r>
              <a:rPr lang="uk-UA" dirty="0" smtClean="0"/>
              <a:t>Прогнозування пластичного закриття рани, </a:t>
            </a:r>
            <a:r>
              <a:rPr lang="uk-UA" dirty="0" smtClean="0"/>
              <a:t>оскільки не </a:t>
            </a:r>
            <a:r>
              <a:rPr lang="uk-UA" dirty="0" smtClean="0"/>
              <a:t>кожна гнійна рана може загоїться без додаткового хірургічного втручання.</a:t>
            </a:r>
            <a:endParaRPr lang="ru-RU" dirty="0" smtClean="0"/>
          </a:p>
          <a:p>
            <a:r>
              <a:rPr lang="uk-UA" dirty="0" smtClean="0"/>
              <a:t>1-2 стадія </a:t>
            </a:r>
            <a:r>
              <a:rPr lang="uk-UA" dirty="0" err="1" smtClean="0"/>
              <a:t>СНІДу</a:t>
            </a:r>
            <a:r>
              <a:rPr lang="uk-UA" dirty="0" smtClean="0"/>
              <a:t> імунний статус є достатнім для нормального загоєння рани.</a:t>
            </a:r>
            <a:endParaRPr lang="ru-RU" dirty="0" smtClean="0"/>
          </a:p>
          <a:p>
            <a:r>
              <a:rPr lang="uk-UA" dirty="0" smtClean="0"/>
              <a:t>3 стадія загоєння стає сумнівним.	</a:t>
            </a:r>
            <a:endParaRPr lang="ru-RU" dirty="0" smtClean="0"/>
          </a:p>
          <a:p>
            <a:r>
              <a:rPr lang="uk-UA" dirty="0" smtClean="0"/>
              <a:t>4 стадія загоєння проблематичне.</a:t>
            </a:r>
            <a:r>
              <a:rPr lang="uk-UA" b="1" dirty="0" smtClean="0"/>
              <a:t> 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Наявності засобів індивідуального захисту хірургічної бригади!</a:t>
            </a:r>
            <a:endParaRPr lang="uk-UA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ВІЛ/СНІД І ГНІЙНА ХІРУРГІЯ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Autofit/>
          </a:bodyPr>
          <a:lstStyle/>
          <a:p>
            <a:r>
              <a:rPr lang="uk-UA" sz="1800" dirty="0" smtClean="0"/>
              <a:t>Хвора В.,37 </a:t>
            </a:r>
            <a:r>
              <a:rPr lang="uk-UA" sz="1800" dirty="0" smtClean="0"/>
              <a:t>років, </a:t>
            </a:r>
            <a:r>
              <a:rPr lang="uk-UA" sz="1800" dirty="0" smtClean="0"/>
              <a:t>надійшла в ХВ №2 16 міської </a:t>
            </a:r>
            <a:r>
              <a:rPr lang="uk-UA" sz="1800" dirty="0" smtClean="0"/>
              <a:t>лікарні </a:t>
            </a:r>
            <a:r>
              <a:rPr lang="uk-UA" sz="1800" dirty="0" smtClean="0"/>
              <a:t>з діагнозом </a:t>
            </a:r>
            <a:r>
              <a:rPr lang="uk-UA" sz="1800" dirty="0" err="1" smtClean="0"/>
              <a:t>спайкова</a:t>
            </a:r>
            <a:r>
              <a:rPr lang="uk-UA" sz="1800" dirty="0" smtClean="0"/>
              <a:t> </a:t>
            </a:r>
            <a:r>
              <a:rPr lang="uk-UA" sz="1800" dirty="0" smtClean="0"/>
              <a:t>хвороба черевної порожнини, часткова кишкова непрохідність. За 2 роки до цього оперована з приводу захворювання сигми, виконана операція </a:t>
            </a:r>
            <a:r>
              <a:rPr lang="uk-UA" sz="1800" dirty="0" err="1" smtClean="0"/>
              <a:t>Гартмана</a:t>
            </a:r>
            <a:r>
              <a:rPr lang="uk-UA" sz="1800" dirty="0" smtClean="0"/>
              <a:t>. Консервативна терапія без позитивної динаміки. Хвора в ургентному порядкові оперована </a:t>
            </a:r>
            <a:r>
              <a:rPr lang="uk-UA" sz="1800" dirty="0" err="1" smtClean="0"/>
              <a:t>лапаротомія</a:t>
            </a:r>
            <a:r>
              <a:rPr lang="uk-UA" sz="1800" dirty="0" smtClean="0"/>
              <a:t>, </a:t>
            </a:r>
            <a:r>
              <a:rPr lang="uk-UA" sz="1800" dirty="0" err="1" smtClean="0"/>
              <a:t>вісцероліз</a:t>
            </a:r>
            <a:r>
              <a:rPr lang="uk-UA" sz="1800" dirty="0" smtClean="0"/>
              <a:t>, санація, дренування черевної порожнини. Метастазів при ревізії черевної порожнини не виявлено. Ранній післяопераційний період у хворої ускладнився тотальним нагноєнням післяопераційної рани, згодом </a:t>
            </a:r>
            <a:r>
              <a:rPr lang="uk-UA" sz="1800" dirty="0" err="1" smtClean="0"/>
              <a:t>евентерацією</a:t>
            </a:r>
            <a:r>
              <a:rPr lang="uk-UA" sz="1800" dirty="0" smtClean="0"/>
              <a:t>. Незважаючи на масивну протизапальну, </a:t>
            </a:r>
            <a:r>
              <a:rPr lang="uk-UA" sz="1800" dirty="0" err="1" smtClean="0"/>
              <a:t>антибіотикотерапію</a:t>
            </a:r>
            <a:r>
              <a:rPr lang="uk-UA" sz="1800" dirty="0" smtClean="0"/>
              <a:t> та повторні </a:t>
            </a:r>
            <a:r>
              <a:rPr lang="uk-UA" sz="1800" dirty="0" err="1" smtClean="0"/>
              <a:t>некретомії</a:t>
            </a:r>
            <a:r>
              <a:rPr lang="uk-UA" sz="1800" dirty="0" smtClean="0"/>
              <a:t>  під наркозом в операційній,</a:t>
            </a:r>
            <a:r>
              <a:rPr lang="uk-UA" sz="1800" dirty="0" err="1" smtClean="0"/>
              <a:t>п\о</a:t>
            </a:r>
            <a:r>
              <a:rPr lang="uk-UA" sz="1800" dirty="0" smtClean="0"/>
              <a:t> рана дуже в'яло гранулювала, гнійно-некротичні процеси в рані продовжувалися. Хвора до обстежена: посів з рани  </a:t>
            </a:r>
            <a:r>
              <a:rPr lang="en-US" sz="1800" dirty="0" smtClean="0"/>
              <a:t>Staphylococcus </a:t>
            </a:r>
            <a:r>
              <a:rPr lang="en-US" sz="1800" dirty="0" err="1" smtClean="0"/>
              <a:t>aur</a:t>
            </a:r>
            <a:r>
              <a:rPr lang="uk-UA" sz="1800" dirty="0" smtClean="0"/>
              <a:t>а</a:t>
            </a:r>
            <a:r>
              <a:rPr lang="en-US" sz="1800" dirty="0" err="1" smtClean="0"/>
              <a:t>eus</a:t>
            </a:r>
            <a:r>
              <a:rPr lang="uk-UA" sz="1800" dirty="0" smtClean="0"/>
              <a:t> чутливий до </a:t>
            </a:r>
            <a:r>
              <a:rPr lang="uk-UA" sz="1800" dirty="0" err="1" smtClean="0"/>
              <a:t>тіенаму</a:t>
            </a:r>
            <a:r>
              <a:rPr lang="uk-UA" sz="1800" dirty="0" smtClean="0"/>
              <a:t>. З згоди хворої  хворій виконаний забір крові на ВІЛ, результат позитивний. На фоні </a:t>
            </a:r>
            <a:r>
              <a:rPr lang="uk-UA" sz="1800" dirty="0" err="1" smtClean="0"/>
              <a:t>антибіотикотерапії</a:t>
            </a:r>
            <a:r>
              <a:rPr lang="uk-UA" sz="1800" dirty="0" smtClean="0"/>
              <a:t> </a:t>
            </a:r>
            <a:r>
              <a:rPr lang="uk-UA" sz="1800" dirty="0" err="1" smtClean="0"/>
              <a:t>тіенамом</a:t>
            </a:r>
            <a:r>
              <a:rPr lang="uk-UA" sz="1800" dirty="0" smtClean="0"/>
              <a:t> та активним хірургічним </a:t>
            </a:r>
            <a:r>
              <a:rPr lang="uk-UA" sz="1800" dirty="0" err="1" smtClean="0"/>
              <a:t>сануванням</a:t>
            </a:r>
            <a:r>
              <a:rPr lang="uk-UA" sz="1800" dirty="0" smtClean="0"/>
              <a:t> рани, рана загоїлась вторинним натягом. Хвора на 45 добу виписана з відділення. Взята на облік по ВІЛ. Анамнез життя у хворої не обтяжливий.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 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0" y="152400"/>
            <a:ext cx="2743200" cy="1143000"/>
          </a:xfrm>
        </p:spPr>
        <p:txBody>
          <a:bodyPr/>
          <a:lstStyle/>
          <a:p>
            <a:r>
              <a:rPr lang="uk-UA" dirty="0" smtClean="0"/>
              <a:t>ПРИКЛАД</a:t>
            </a: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dirty="0" smtClean="0"/>
              <a:t>Загалом, маючи на увазі гнійно-септичний аспект проблеми ВІЛ – </a:t>
            </a:r>
            <a:r>
              <a:rPr lang="uk-UA" dirty="0" smtClean="0"/>
              <a:t>інфекції, </a:t>
            </a:r>
            <a:r>
              <a:rPr lang="uk-UA" dirty="0" smtClean="0"/>
              <a:t>слід пам'ятати:</a:t>
            </a:r>
          </a:p>
          <a:p>
            <a:pPr>
              <a:buNone/>
            </a:pPr>
            <a:r>
              <a:rPr lang="uk-UA" dirty="0" smtClean="0"/>
              <a:t>1</a:t>
            </a:r>
            <a:r>
              <a:rPr lang="uk-UA" dirty="0" smtClean="0"/>
              <a:t>) </a:t>
            </a:r>
            <a:r>
              <a:rPr lang="uk-UA" dirty="0" smtClean="0"/>
              <a:t>Якщо перебіг гнійної хірургічної інфекції виражено атиповий – імовірно,що у хворого є СНІД.</a:t>
            </a:r>
          </a:p>
          <a:p>
            <a:pPr>
              <a:buNone/>
            </a:pPr>
            <a:r>
              <a:rPr lang="uk-UA" dirty="0" smtClean="0"/>
              <a:t>2</a:t>
            </a:r>
            <a:r>
              <a:rPr lang="uk-UA" dirty="0" smtClean="0"/>
              <a:t>) </a:t>
            </a:r>
            <a:r>
              <a:rPr lang="uk-UA" dirty="0" smtClean="0"/>
              <a:t>Якщо у хворого діагностовано ВІЛ – інфекцію – слід чекати розвитку гнійної хірургічної інфекції.</a:t>
            </a:r>
          </a:p>
          <a:p>
            <a:pPr>
              <a:buNone/>
            </a:pPr>
            <a:r>
              <a:rPr lang="uk-UA" dirty="0" smtClean="0"/>
              <a:t>3</a:t>
            </a:r>
            <a:r>
              <a:rPr lang="uk-UA" dirty="0" smtClean="0"/>
              <a:t>) </a:t>
            </a:r>
            <a:r>
              <a:rPr lang="uk-UA" dirty="0" smtClean="0"/>
              <a:t>Якщо виявлено ВІЛ – інфекцію – можлива гіпердіагностика сепсису.</a:t>
            </a:r>
          </a:p>
          <a:p>
            <a:pPr>
              <a:buNone/>
            </a:pPr>
            <a:r>
              <a:rPr lang="uk-UA" dirty="0" smtClean="0"/>
              <a:t>4</a:t>
            </a:r>
            <a:r>
              <a:rPr lang="uk-UA" dirty="0" smtClean="0"/>
              <a:t>) </a:t>
            </a:r>
            <a:r>
              <a:rPr lang="uk-UA" dirty="0" smtClean="0"/>
              <a:t>При встановлені ВІЛ – інфекції, поєднаної з гнійною хірургічною патологією, розвивається ще й </a:t>
            </a:r>
            <a:r>
              <a:rPr lang="uk-UA" dirty="0" err="1" smtClean="0"/>
              <a:t>опуртуністична</a:t>
            </a:r>
            <a:r>
              <a:rPr lang="uk-UA" dirty="0" smtClean="0"/>
              <a:t> флора, що диктує особливості лікування хворих – препарати проти ВІЛ, антибіотики, </a:t>
            </a:r>
            <a:r>
              <a:rPr lang="uk-UA" dirty="0" err="1" smtClean="0"/>
              <a:t>імуномодулятори</a:t>
            </a:r>
            <a:r>
              <a:rPr lang="uk-UA" dirty="0" smtClean="0"/>
              <a:t>.</a:t>
            </a:r>
          </a:p>
          <a:p>
            <a:pPr>
              <a:buNone/>
            </a:pPr>
            <a:endParaRPr lang="uk-UA" sz="1400" dirty="0" smtClean="0"/>
          </a:p>
          <a:p>
            <a:pPr algn="r">
              <a:buNone/>
            </a:pPr>
            <a:r>
              <a:rPr lang="uk-UA" sz="1400" dirty="0" smtClean="0"/>
              <a:t>Павловський М.П.,Ващук В.В.,</a:t>
            </a:r>
            <a:r>
              <a:rPr lang="uk-UA" sz="1400" dirty="0" err="1" smtClean="0"/>
              <a:t>Герич</a:t>
            </a:r>
            <a:r>
              <a:rPr lang="uk-UA" sz="1400" dirty="0" smtClean="0"/>
              <a:t> І.Д.,Ващук В.В.,</a:t>
            </a:r>
            <a:r>
              <a:rPr lang="uk-UA" sz="1400" dirty="0" err="1" smtClean="0"/>
              <a:t>Стояновський</a:t>
            </a:r>
            <a:r>
              <a:rPr lang="uk-UA" sz="1400" dirty="0" smtClean="0"/>
              <a:t> І.В. СНІД у хірургічній клініці. – Тернопіль: </a:t>
            </a:r>
            <a:r>
              <a:rPr lang="uk-UA" sz="1400" dirty="0" err="1" smtClean="0"/>
              <a:t>Укрмедкнига</a:t>
            </a:r>
            <a:r>
              <a:rPr lang="uk-UA" sz="1400" dirty="0" smtClean="0"/>
              <a:t>, 2001.</a:t>
            </a:r>
            <a:endParaRPr lang="ru-RU" sz="14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ПІДВИСНОВОК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Ургентну патологію черева у хворих з ВІЛ/СНІД можливо розділити на дві групи:</a:t>
            </a:r>
          </a:p>
          <a:p>
            <a:r>
              <a:rPr lang="uk-UA" i="1" dirty="0" smtClean="0"/>
              <a:t>1група </a:t>
            </a:r>
            <a:r>
              <a:rPr lang="uk-UA" dirty="0" smtClean="0"/>
              <a:t>– загально хірургічна патологія (гострий апендицит, </a:t>
            </a:r>
            <a:r>
              <a:rPr lang="uk-UA" dirty="0" err="1" smtClean="0"/>
              <a:t>перфоративна</a:t>
            </a:r>
            <a:r>
              <a:rPr lang="uk-UA" dirty="0" smtClean="0"/>
              <a:t> виразка шлунку і ДПК,  холецистит, панкреатит, кишкова непрохідність, та інші).     </a:t>
            </a:r>
          </a:p>
          <a:p>
            <a:r>
              <a:rPr lang="uk-UA" i="1" dirty="0" smtClean="0"/>
              <a:t>2 група</a:t>
            </a:r>
            <a:r>
              <a:rPr lang="uk-UA" dirty="0" smtClean="0"/>
              <a:t> – ВІЛ/СНІД індикаторні захворювання черевної порожнини (амебні абсцеси печінки, амебні перфорації </a:t>
            </a:r>
            <a:r>
              <a:rPr lang="uk-UA" dirty="0" err="1" smtClean="0"/>
              <a:t>кишківника</a:t>
            </a:r>
            <a:r>
              <a:rPr lang="uk-UA" dirty="0" smtClean="0"/>
              <a:t>, кишкова непрохідність за рахунок </a:t>
            </a:r>
            <a:r>
              <a:rPr lang="uk-UA" dirty="0" err="1" smtClean="0"/>
              <a:t>амебоми</a:t>
            </a:r>
            <a:r>
              <a:rPr lang="uk-UA" dirty="0" smtClean="0"/>
              <a:t> чи саркоми </a:t>
            </a:r>
            <a:r>
              <a:rPr lang="uk-UA" dirty="0" err="1" smtClean="0"/>
              <a:t>Капоші</a:t>
            </a:r>
            <a:r>
              <a:rPr lang="uk-UA" dirty="0" smtClean="0"/>
              <a:t>, лімфоми, туберкульоз </a:t>
            </a:r>
            <a:r>
              <a:rPr lang="uk-UA" dirty="0" err="1" smtClean="0"/>
              <a:t>кишківника</a:t>
            </a:r>
            <a:r>
              <a:rPr lang="uk-UA" dirty="0" smtClean="0"/>
              <a:t> на фоні ВІЛ/СНІДУ та інші).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ВІЛ/СНІД </a:t>
            </a:r>
            <a:r>
              <a:rPr lang="uk-UA" dirty="0" smtClean="0"/>
              <a:t>І УРГЕНТНА ХІРУРГІЯ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Незважаючи на ВІЛ/СНІД, </a:t>
            </a:r>
            <a:r>
              <a:rPr lang="uk-UA" dirty="0" smtClean="0"/>
              <a:t>за</a:t>
            </a:r>
            <a:r>
              <a:rPr lang="uk-UA" dirty="0" smtClean="0"/>
              <a:t> </a:t>
            </a:r>
            <a:r>
              <a:rPr lang="uk-UA" dirty="0" smtClean="0"/>
              <a:t>даним спостережень українських та західних вчених, всі ці захворювання протікають без чітких (</a:t>
            </a:r>
            <a:r>
              <a:rPr lang="uk-UA" dirty="0" err="1" smtClean="0"/>
              <a:t>патогномонічних</a:t>
            </a:r>
            <a:r>
              <a:rPr lang="uk-UA" dirty="0" smtClean="0"/>
              <a:t>) симптомів</a:t>
            </a:r>
            <a:r>
              <a:rPr lang="uk-UA" dirty="0" smtClean="0"/>
              <a:t>, які </a:t>
            </a:r>
            <a:r>
              <a:rPr lang="uk-UA" dirty="0" smtClean="0"/>
              <a:t>могли чітко підтвердити, що у хворого гостра абдомінальна патологія асоційована з ВІЛ/</a:t>
            </a:r>
            <a:r>
              <a:rPr lang="uk-UA" dirty="0" err="1" smtClean="0"/>
              <a:t>СНІДом</a:t>
            </a:r>
            <a:r>
              <a:rPr lang="uk-UA" dirty="0" smtClean="0"/>
              <a:t>.</a:t>
            </a:r>
          </a:p>
          <a:p>
            <a:r>
              <a:rPr lang="uk-UA" dirty="0" smtClean="0"/>
              <a:t>Але особливо у хворих з 3-4 стадією </a:t>
            </a:r>
            <a:r>
              <a:rPr lang="uk-UA" dirty="0" err="1" smtClean="0"/>
              <a:t>СНІДу</a:t>
            </a:r>
            <a:r>
              <a:rPr lang="uk-UA" dirty="0" smtClean="0"/>
              <a:t>,  деякі патологічні стани починаються </a:t>
            </a:r>
            <a:r>
              <a:rPr lang="uk-UA" dirty="0" smtClean="0"/>
              <a:t>бурхливо </a:t>
            </a:r>
            <a:r>
              <a:rPr lang="uk-UA" dirty="0" smtClean="0"/>
              <a:t>на фоні повного благополуччя та протікають </a:t>
            </a:r>
            <a:r>
              <a:rPr lang="uk-UA" dirty="0" err="1" smtClean="0"/>
              <a:t>атипово</a:t>
            </a:r>
            <a:r>
              <a:rPr lang="uk-UA" dirty="0" smtClean="0"/>
              <a:t>!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ВІЛ/СНІД І УРГЕНТНА ХІРУРГІЯ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 огляду на високу небезпеку контакту медичного персоналу з вірусовмісним матеріалом, </a:t>
            </a:r>
            <a:r>
              <a:rPr lang="uk-UA" b="1" i="1" dirty="0" smtClean="0"/>
              <a:t>діагностична програма </a:t>
            </a:r>
            <a:r>
              <a:rPr lang="uk-UA" dirty="0" smtClean="0"/>
              <a:t>при гострій абдомінальній патології у ВІЛ – інфікованих повинна ґрунтуватися на використані переважно </a:t>
            </a:r>
            <a:r>
              <a:rPr lang="uk-UA" dirty="0" err="1" smtClean="0"/>
              <a:t>неінвазивних</a:t>
            </a:r>
            <a:r>
              <a:rPr lang="uk-UA" dirty="0" smtClean="0"/>
              <a:t> методів обстеження (рентгенологічних, УСГ, </a:t>
            </a:r>
            <a:r>
              <a:rPr lang="uk-UA" dirty="0" err="1" smtClean="0"/>
              <a:t>КТ</a:t>
            </a:r>
            <a:r>
              <a:rPr lang="uk-UA" dirty="0" smtClean="0"/>
              <a:t>, МЯР та ін.). Закордоном у таких хворих, широко впроваджена  діагностична </a:t>
            </a:r>
            <a:r>
              <a:rPr lang="uk-UA" dirty="0" err="1" smtClean="0"/>
              <a:t>відеолапароскопія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ВІЛ/СНІД І УРГЕНТНА ХІРУРГІЯ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b="1" i="1" dirty="0" smtClean="0"/>
              <a:t>Тактика при наявності ВІЛ/СНІД хворих з гострою абдомінальною патологією ґрунтується:</a:t>
            </a:r>
            <a:endParaRPr lang="ru-RU" b="1" i="1" dirty="0" smtClean="0"/>
          </a:p>
          <a:p>
            <a:pPr lvl="0"/>
            <a:r>
              <a:rPr lang="uk-UA" dirty="0" smtClean="0"/>
              <a:t>Слід ретельно зібрати анамнез та всебічно обстежити хворого;</a:t>
            </a:r>
            <a:endParaRPr lang="ru-RU" dirty="0" smtClean="0"/>
          </a:p>
          <a:p>
            <a:pPr lvl="0"/>
            <a:r>
              <a:rPr lang="uk-UA" dirty="0" err="1" smtClean="0"/>
              <a:t>Пам</a:t>
            </a:r>
            <a:r>
              <a:rPr lang="ru-RU" dirty="0" smtClean="0"/>
              <a:t>’</a:t>
            </a:r>
            <a:r>
              <a:rPr lang="uk-UA" dirty="0" err="1" smtClean="0"/>
              <a:t>ятати</a:t>
            </a:r>
            <a:r>
              <a:rPr lang="uk-UA" dirty="0" smtClean="0"/>
              <a:t>  про токсичний парез кишок, як можливий субстрат клініки гострого живота(лікується </a:t>
            </a:r>
            <a:r>
              <a:rPr lang="uk-UA" dirty="0" err="1" smtClean="0"/>
              <a:t>інфузійно</a:t>
            </a:r>
            <a:r>
              <a:rPr lang="uk-UA" dirty="0" smtClean="0"/>
              <a:t> - </a:t>
            </a:r>
            <a:r>
              <a:rPr lang="uk-UA" dirty="0" err="1" smtClean="0"/>
              <a:t>дезінтоксикаційними</a:t>
            </a:r>
            <a:r>
              <a:rPr lang="uk-UA" dirty="0" smtClean="0"/>
              <a:t> методами);</a:t>
            </a:r>
            <a:endParaRPr lang="ru-RU" dirty="0" smtClean="0"/>
          </a:p>
          <a:p>
            <a:pPr lvl="0"/>
            <a:r>
              <a:rPr lang="uk-UA" dirty="0" smtClean="0"/>
              <a:t> При невизначеному абдомінальному синдромі хворих    на СНІД потрібно активно спостерігати;</a:t>
            </a:r>
            <a:endParaRPr lang="ru-RU" dirty="0" smtClean="0"/>
          </a:p>
          <a:p>
            <a:pPr lvl="0"/>
            <a:r>
              <a:rPr lang="uk-UA" dirty="0" smtClean="0"/>
              <a:t> Показанням до операції є прогресування симптоматики та неможливість виключити гостру хірургічну патологію звичайними методами;</a:t>
            </a:r>
            <a:endParaRPr lang="ru-RU" dirty="0" smtClean="0"/>
          </a:p>
          <a:p>
            <a:pPr lvl="0"/>
            <a:r>
              <a:rPr lang="uk-UA" dirty="0" smtClean="0"/>
              <a:t>Якщо у хворого під час </a:t>
            </a:r>
            <a:r>
              <a:rPr lang="uk-UA" dirty="0" err="1" smtClean="0"/>
              <a:t>лапаротомії</a:t>
            </a:r>
            <a:r>
              <a:rPr lang="uk-UA" dirty="0" smtClean="0"/>
              <a:t>  </a:t>
            </a:r>
            <a:r>
              <a:rPr lang="uk-UA" dirty="0" err="1" smtClean="0"/>
              <a:t>верифіковано</a:t>
            </a:r>
            <a:r>
              <a:rPr lang="uk-UA" dirty="0" smtClean="0"/>
              <a:t> динамічну кишкову непрохідність, то необхідно взяти  для біопсії лімфатичні вузли;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ВІЛ/СНІД І УРГЕНТНА ХІРУРГІЯ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dirty="0" smtClean="0"/>
              <a:t>   </a:t>
            </a:r>
            <a:r>
              <a:rPr lang="uk-UA" b="1" dirty="0" smtClean="0"/>
              <a:t>Якщо розглядати історію </a:t>
            </a:r>
            <a:r>
              <a:rPr lang="uk-UA" b="1" dirty="0" smtClean="0"/>
              <a:t>ВІЛ/</a:t>
            </a:r>
            <a:r>
              <a:rPr lang="uk-UA" b="1" dirty="0" err="1" smtClean="0"/>
              <a:t>СНІДу</a:t>
            </a:r>
            <a:r>
              <a:rPr lang="uk-UA" b="1" dirty="0" smtClean="0"/>
              <a:t> </a:t>
            </a:r>
            <a:r>
              <a:rPr lang="uk-UA" b="1" dirty="0" smtClean="0"/>
              <a:t>в ретроспективному </a:t>
            </a:r>
            <a:r>
              <a:rPr lang="uk-UA" b="1" dirty="0" smtClean="0"/>
              <a:t>плані, </a:t>
            </a:r>
            <a:r>
              <a:rPr lang="uk-UA" b="1" dirty="0" smtClean="0"/>
              <a:t>то можливо побудувати таку хронологію</a:t>
            </a:r>
            <a:r>
              <a:rPr lang="uk-UA" b="1" dirty="0" smtClean="0"/>
              <a:t>:</a:t>
            </a:r>
          </a:p>
          <a:p>
            <a:pPr algn="ctr">
              <a:buNone/>
            </a:pPr>
            <a:endParaRPr lang="uk-UA" b="1" dirty="0" smtClean="0"/>
          </a:p>
          <a:p>
            <a:r>
              <a:rPr lang="uk-UA" dirty="0" smtClean="0"/>
              <a:t>1959 рік Заїр у </a:t>
            </a:r>
            <a:r>
              <a:rPr lang="uk-UA" dirty="0" smtClean="0"/>
              <a:t>сироватках, </a:t>
            </a:r>
            <a:r>
              <a:rPr lang="uk-UA" dirty="0" smtClean="0"/>
              <a:t>які зберігалися з різною метою,виявлено антитіла до ВІЛ.</a:t>
            </a:r>
          </a:p>
          <a:p>
            <a:r>
              <a:rPr lang="uk-UA" dirty="0" smtClean="0"/>
              <a:t>1959 рік англійський моряк помирає від </a:t>
            </a:r>
            <a:r>
              <a:rPr lang="uk-UA" dirty="0" err="1" smtClean="0"/>
              <a:t>пневмоцистної</a:t>
            </a:r>
            <a:r>
              <a:rPr lang="uk-UA" dirty="0" smtClean="0"/>
              <a:t> пневмонії і </a:t>
            </a:r>
            <a:r>
              <a:rPr lang="uk-UA" dirty="0" err="1" smtClean="0"/>
              <a:t>цитомегаловірусної</a:t>
            </a:r>
            <a:r>
              <a:rPr lang="uk-UA" dirty="0" smtClean="0"/>
              <a:t> інфекції на фоні </a:t>
            </a:r>
            <a:r>
              <a:rPr lang="uk-UA" dirty="0" err="1" smtClean="0"/>
              <a:t>кліники</a:t>
            </a:r>
            <a:r>
              <a:rPr lang="uk-UA" dirty="0" smtClean="0"/>
              <a:t> </a:t>
            </a:r>
            <a:r>
              <a:rPr lang="uk-UA" dirty="0" err="1" smtClean="0"/>
              <a:t>СНІДу</a:t>
            </a:r>
            <a:r>
              <a:rPr lang="uk-UA" dirty="0" smtClean="0"/>
              <a:t>.</a:t>
            </a:r>
          </a:p>
          <a:p>
            <a:r>
              <a:rPr lang="uk-UA" dirty="0" smtClean="0"/>
              <a:t>1970 рік у сироватках трьох членів родини з </a:t>
            </a:r>
            <a:r>
              <a:rPr lang="uk-UA" dirty="0" smtClean="0"/>
              <a:t>Норвегії, </a:t>
            </a:r>
            <a:r>
              <a:rPr lang="uk-UA" dirty="0" smtClean="0"/>
              <a:t>які зберігалися, виявлені антитіла до ВІЛ.</a:t>
            </a:r>
          </a:p>
          <a:p>
            <a:r>
              <a:rPr lang="uk-UA" dirty="0" smtClean="0"/>
              <a:t>1990 рік у тканинах померлого хірурга з </a:t>
            </a:r>
            <a:r>
              <a:rPr lang="uk-UA" dirty="0" smtClean="0"/>
              <a:t>Данії, </a:t>
            </a:r>
            <a:r>
              <a:rPr lang="uk-UA" dirty="0" smtClean="0"/>
              <a:t>який працював у Заїрі в 1976 – 1977 </a:t>
            </a:r>
            <a:r>
              <a:rPr lang="uk-UA" dirty="0" smtClean="0"/>
              <a:t>роках, </a:t>
            </a:r>
            <a:r>
              <a:rPr lang="uk-UA" dirty="0" smtClean="0"/>
              <a:t>виявлено ВІЛ.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ІСТОРІЯ РОЗВИТКУ </a:t>
            </a:r>
            <a:r>
              <a:rPr lang="uk-UA" dirty="0" smtClean="0"/>
              <a:t>ВІЛ/</a:t>
            </a:r>
            <a:r>
              <a:rPr lang="uk-UA" dirty="0" err="1" smtClean="0"/>
              <a:t>СНІДу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b="1" i="1" dirty="0" smtClean="0"/>
              <a:t>Особливості оперативного втручання при операціях на органах черева у ВІЛ/СНІД хворих:</a:t>
            </a:r>
            <a:endParaRPr lang="ru-RU" b="1" i="1" dirty="0" smtClean="0"/>
          </a:p>
          <a:p>
            <a:r>
              <a:rPr lang="uk-UA" dirty="0" smtClean="0"/>
              <a:t>Адекватний широкий доступ</a:t>
            </a:r>
            <a:endParaRPr lang="ru-RU" dirty="0" smtClean="0"/>
          </a:p>
          <a:p>
            <a:r>
              <a:rPr lang="uk-UA" dirty="0" smtClean="0"/>
              <a:t>Ревізія починається після видалення ексудату з метою біологічної безпеки.</a:t>
            </a:r>
            <a:endParaRPr lang="ru-RU" dirty="0" smtClean="0"/>
          </a:p>
          <a:p>
            <a:r>
              <a:rPr lang="uk-UA" dirty="0" smtClean="0"/>
              <a:t>Обов’язкове проведення посіву ексудату на мікрофлору та чутливість до антибіотиків.</a:t>
            </a:r>
            <a:endParaRPr lang="ru-RU" dirty="0" smtClean="0"/>
          </a:p>
          <a:p>
            <a:r>
              <a:rPr lang="uk-UA" dirty="0" smtClean="0"/>
              <a:t>Ревізія тонкої кишки починається з </a:t>
            </a:r>
            <a:r>
              <a:rPr lang="uk-UA" dirty="0" err="1" smtClean="0"/>
              <a:t>ілеоцекального</a:t>
            </a:r>
            <a:r>
              <a:rPr lang="uk-UA" dirty="0" smtClean="0"/>
              <a:t>  кута.</a:t>
            </a:r>
            <a:endParaRPr lang="ru-RU" dirty="0" smtClean="0"/>
          </a:p>
          <a:p>
            <a:r>
              <a:rPr lang="uk-UA" dirty="0" smtClean="0"/>
              <a:t>Ревізія закінчується промиванням черевної порожнини </a:t>
            </a:r>
            <a:r>
              <a:rPr lang="uk-UA" dirty="0" smtClean="0"/>
              <a:t>розчинами </a:t>
            </a:r>
            <a:r>
              <a:rPr lang="uk-UA" dirty="0" smtClean="0"/>
              <a:t>антисептиків (3-5 л).</a:t>
            </a:r>
            <a:endParaRPr lang="ru-RU" dirty="0" smtClean="0"/>
          </a:p>
          <a:p>
            <a:r>
              <a:rPr lang="uk-UA" dirty="0" smtClean="0"/>
              <a:t>Декомпресія  </a:t>
            </a:r>
            <a:r>
              <a:rPr lang="uk-UA" dirty="0" err="1" smtClean="0"/>
              <a:t>кишківника</a:t>
            </a:r>
            <a:r>
              <a:rPr lang="uk-UA" dirty="0" smtClean="0"/>
              <a:t> проводиться </a:t>
            </a:r>
            <a:r>
              <a:rPr lang="ru-RU" dirty="0" smtClean="0"/>
              <a:t>‘’</a:t>
            </a:r>
            <a:r>
              <a:rPr lang="uk-UA" dirty="0" smtClean="0"/>
              <a:t>закритим</a:t>
            </a:r>
            <a:r>
              <a:rPr lang="ru-RU" dirty="0" smtClean="0"/>
              <a:t>’’</a:t>
            </a:r>
            <a:r>
              <a:rPr lang="uk-UA" dirty="0" smtClean="0"/>
              <a:t> способом з активною аспірацією.</a:t>
            </a:r>
            <a:endParaRPr lang="ru-RU" dirty="0" smtClean="0"/>
          </a:p>
          <a:p>
            <a:r>
              <a:rPr lang="uk-UA" dirty="0" smtClean="0"/>
              <a:t>Дренування черевної порожнини  виконується </a:t>
            </a:r>
            <a:r>
              <a:rPr lang="uk-UA" dirty="0" err="1" smtClean="0"/>
              <a:t>‘’закритим’’</a:t>
            </a:r>
            <a:r>
              <a:rPr lang="uk-UA" dirty="0" smtClean="0"/>
              <a:t> методом – для цього не слід використовувати гумові рукавички і марлеві тампони, застосовуються ПХВ трубки діаметром 0,5 – 1,0 см, які приєднуються до активної закритої </a:t>
            </a:r>
            <a:r>
              <a:rPr lang="uk-UA" dirty="0" err="1" smtClean="0"/>
              <a:t>аспіраційної</a:t>
            </a:r>
            <a:r>
              <a:rPr lang="uk-UA" dirty="0" smtClean="0"/>
              <a:t> системи або до спеціальних герметичних пакетів.</a:t>
            </a:r>
            <a:endParaRPr lang="uk-UA" b="1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Наявності засобів індивідуального захисту хірургічної бригади!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uk-UA" dirty="0" smtClean="0"/>
          </a:p>
          <a:p>
            <a:endParaRPr lang="uk-UA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ВІЛ/СНІД І УРГЕНТНА ХІРУРГІЯ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/>
          </a:bodyPr>
          <a:lstStyle/>
          <a:p>
            <a:r>
              <a:rPr lang="uk-UA" dirty="0" smtClean="0"/>
              <a:t>Таким чином, поєднання ВІЛ і гострої абдомінальної патології, яка вимагає оперативного лікування, потребує особливої тактики і технічної </a:t>
            </a:r>
            <a:r>
              <a:rPr lang="uk-UA" dirty="0" err="1" smtClean="0"/>
              <a:t>прецизії</a:t>
            </a:r>
            <a:r>
              <a:rPr lang="uk-UA" dirty="0" smtClean="0"/>
              <a:t> при виконані усіх етапів операції. Це диктується як високим ризиком гнійно-септичних ускладнень у ВІЛ хворих, так і </a:t>
            </a:r>
            <a:r>
              <a:rPr lang="uk-UA" dirty="0" smtClean="0"/>
              <a:t>захистом </a:t>
            </a:r>
            <a:r>
              <a:rPr lang="uk-UA" dirty="0" smtClean="0"/>
              <a:t>медичних працівників.</a:t>
            </a:r>
          </a:p>
          <a:p>
            <a:pPr>
              <a:buNone/>
            </a:pPr>
            <a:endParaRPr lang="uk-UA" sz="1100" dirty="0" smtClean="0"/>
          </a:p>
          <a:p>
            <a:pPr>
              <a:buNone/>
            </a:pPr>
            <a:endParaRPr lang="uk-UA" sz="1100" dirty="0" smtClean="0"/>
          </a:p>
          <a:p>
            <a:pPr>
              <a:buNone/>
            </a:pPr>
            <a:endParaRPr lang="uk-UA" sz="1100" dirty="0" smtClean="0"/>
          </a:p>
          <a:p>
            <a:pPr algn="r">
              <a:buNone/>
            </a:pPr>
            <a:endParaRPr lang="uk-UA" sz="1100" dirty="0" smtClean="0"/>
          </a:p>
          <a:p>
            <a:pPr algn="r">
              <a:buNone/>
            </a:pPr>
            <a:r>
              <a:rPr lang="uk-UA" sz="1100" dirty="0" smtClean="0"/>
              <a:t>Павловський М.П.,Ващук В.В.,</a:t>
            </a:r>
            <a:r>
              <a:rPr lang="uk-UA" sz="1100" dirty="0" err="1" smtClean="0"/>
              <a:t>Герич</a:t>
            </a:r>
            <a:r>
              <a:rPr lang="uk-UA" sz="1100" dirty="0" smtClean="0"/>
              <a:t> І.Д.,Ващук В.В.,</a:t>
            </a:r>
            <a:r>
              <a:rPr lang="uk-UA" sz="1100" dirty="0" err="1" smtClean="0"/>
              <a:t>Стояновський</a:t>
            </a:r>
            <a:r>
              <a:rPr lang="uk-UA" sz="1100" dirty="0" smtClean="0"/>
              <a:t> І.В. СНІД у хірургічній клініці. – Тернопіль: </a:t>
            </a:r>
            <a:r>
              <a:rPr lang="uk-UA" sz="1100" dirty="0" err="1" smtClean="0"/>
              <a:t>Укрмедкнига</a:t>
            </a:r>
            <a:r>
              <a:rPr lang="uk-UA" sz="1100" dirty="0" smtClean="0"/>
              <a:t>, 2001.</a:t>
            </a:r>
            <a:endParaRPr lang="ru-RU" sz="11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ПІДВИСНОВОК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Однією із характерних ознак ВІЛ/</a:t>
            </a:r>
            <a:r>
              <a:rPr lang="uk-UA" dirty="0" err="1" smtClean="0"/>
              <a:t>СНІДу</a:t>
            </a:r>
            <a:r>
              <a:rPr lang="uk-UA" dirty="0" smtClean="0"/>
              <a:t> є здатність ініціювати розвиток злоякісних пухлин, причому деякі з них являються ранніми і типовими для ВІЛ/СНІД хворих а саме:</a:t>
            </a:r>
            <a:r>
              <a:rPr lang="ru-RU" dirty="0" smtClean="0"/>
              <a:t> </a:t>
            </a:r>
            <a:r>
              <a:rPr lang="uk-UA" dirty="0" smtClean="0"/>
              <a:t>саркома </a:t>
            </a:r>
            <a:r>
              <a:rPr lang="uk-UA" dirty="0" err="1" smtClean="0"/>
              <a:t>Капоші</a:t>
            </a:r>
            <a:r>
              <a:rPr lang="uk-UA" dirty="0" smtClean="0"/>
              <a:t> – 30 – 40%  та лімфоми (хвороба </a:t>
            </a:r>
            <a:r>
              <a:rPr lang="uk-UA" dirty="0" err="1" smtClean="0"/>
              <a:t>Ходжкіна</a:t>
            </a:r>
            <a:r>
              <a:rPr lang="uk-UA" dirty="0" smtClean="0"/>
              <a:t>, В – клітина лімфома, </a:t>
            </a:r>
            <a:r>
              <a:rPr lang="uk-UA" dirty="0" err="1" smtClean="0"/>
              <a:t>лімфома</a:t>
            </a:r>
            <a:r>
              <a:rPr lang="uk-UA" dirty="0" smtClean="0"/>
              <a:t> </a:t>
            </a:r>
            <a:r>
              <a:rPr lang="uk-UA" dirty="0" err="1" smtClean="0"/>
              <a:t>Беркета</a:t>
            </a:r>
            <a:r>
              <a:rPr lang="uk-UA" dirty="0" smtClean="0"/>
              <a:t>) – 27 -36 %.</a:t>
            </a:r>
            <a:endParaRPr lang="ru-RU" dirty="0" smtClean="0"/>
          </a:p>
          <a:p>
            <a:r>
              <a:rPr lang="uk-UA" dirty="0" smtClean="0"/>
              <a:t>Прогноз при наявності сполученої патології є несприятливий.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ВІЛ/СНІД І ОНКОЛОГІЯ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b="1" i="1" dirty="0" smtClean="0"/>
              <a:t>Про можливість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smtClean="0"/>
              <a:t>внутрішньо-лікарняного та </a:t>
            </a:r>
            <a:r>
              <a:rPr lang="uk-UA" b="1" i="1" dirty="0" err="1" smtClean="0"/>
              <a:t>інтраопераційного</a:t>
            </a:r>
            <a:r>
              <a:rPr lang="uk-UA" b="1" i="1" dirty="0" smtClean="0"/>
              <a:t> інфікування ВІЛ хірургів </a:t>
            </a:r>
            <a:r>
              <a:rPr lang="uk-UA" b="1" i="1" dirty="0" smtClean="0"/>
              <a:t>суперечити </a:t>
            </a:r>
            <a:r>
              <a:rPr lang="uk-UA" b="1" i="1" dirty="0" smtClean="0"/>
              <a:t>неможливо!</a:t>
            </a:r>
          </a:p>
          <a:p>
            <a:r>
              <a:rPr lang="uk-UA" dirty="0" smtClean="0"/>
              <a:t>Це змусило науковців спрямувати свої пошуки на з'ясування первинних механізмів та обставин інфікування медиків, що має неабияке практичне значення:</a:t>
            </a:r>
          </a:p>
          <a:p>
            <a:r>
              <a:rPr lang="uk-UA" dirty="0" smtClean="0"/>
              <a:t>1 – воно дозволить оцінити реальний ризик зараження медичного працівника у кожному випадку професійної експозиції.</a:t>
            </a:r>
          </a:p>
          <a:p>
            <a:r>
              <a:rPr lang="uk-UA" dirty="0" smtClean="0"/>
              <a:t>2 – на </a:t>
            </a:r>
            <a:r>
              <a:rPr lang="uk-UA" dirty="0" smtClean="0"/>
              <a:t>знанні </a:t>
            </a:r>
            <a:r>
              <a:rPr lang="uk-UA" dirty="0" smtClean="0"/>
              <a:t>вище зазначеного можливо буде опрацювати заходи, спрямовані не зменшення такого ризику.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РИЗИК ВНУТРІШНЬО-ЛІКАРНЯНОГО ВІЛ-ІНФІКУВАННЯ ХІРУРГІВ</a:t>
            </a:r>
            <a:endParaRPr lang="ru-RU" sz="36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>
            <a:normAutofit/>
          </a:bodyPr>
          <a:lstStyle/>
          <a:p>
            <a:r>
              <a:rPr lang="uk-UA" dirty="0" smtClean="0"/>
              <a:t>Вчені, </a:t>
            </a:r>
            <a:r>
              <a:rPr lang="uk-UA" dirty="0" smtClean="0"/>
              <a:t>зокрема </a:t>
            </a:r>
            <a:r>
              <a:rPr lang="uk-UA" dirty="0" smtClean="0"/>
              <a:t>епідеміологи, </a:t>
            </a:r>
            <a:r>
              <a:rPr lang="uk-UA" dirty="0" smtClean="0"/>
              <a:t>використали вже відому їм модель </a:t>
            </a:r>
            <a:r>
              <a:rPr lang="uk-UA" dirty="0" err="1" smtClean="0"/>
              <a:t>нозокомінальної</a:t>
            </a:r>
            <a:r>
              <a:rPr lang="uk-UA" dirty="0" smtClean="0"/>
              <a:t> передачі гепатиту </a:t>
            </a:r>
            <a:r>
              <a:rPr lang="en-US" dirty="0" smtClean="0"/>
              <a:t>“</a:t>
            </a:r>
            <a:r>
              <a:rPr lang="uk-UA" dirty="0" smtClean="0"/>
              <a:t>В</a:t>
            </a:r>
            <a:r>
              <a:rPr lang="en-US" dirty="0" smtClean="0"/>
              <a:t>”</a:t>
            </a:r>
            <a:r>
              <a:rPr lang="uk-UA" dirty="0" smtClean="0"/>
              <a:t>, яка підтвердила, що першопричиною такого зараження є ПРОФЕСІЙНА ЕКСПОЗИЦІЯ до ВІЛ – </a:t>
            </a:r>
            <a:r>
              <a:rPr lang="uk-UA" dirty="0" err="1" smtClean="0"/>
              <a:t>вмісних</a:t>
            </a:r>
            <a:r>
              <a:rPr lang="uk-UA" dirty="0" smtClean="0"/>
              <a:t> </a:t>
            </a:r>
            <a:r>
              <a:rPr lang="uk-UA" dirty="0" smtClean="0"/>
              <a:t>БІОЛОГІЧНИХ СЕРЕДОВИЩЬ хворого.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РИЗИК ВНУТРІШНЬО-ЛІКАРНЯНОГО ВІЛ-ІНФІКУВАННЯ ХІРУРГІВ</a:t>
            </a:r>
            <a:endParaRPr lang="ru-RU" sz="36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ПРОФЕСІЙНА ЕКСПОЗИЦІЯ – </a:t>
            </a:r>
            <a:r>
              <a:rPr lang="uk-UA" dirty="0" err="1" smtClean="0"/>
              <a:t>парентеральне</a:t>
            </a:r>
            <a:r>
              <a:rPr lang="uk-UA" dirty="0" smtClean="0"/>
              <a:t>, нашкірне або </a:t>
            </a:r>
            <a:r>
              <a:rPr lang="uk-UA" dirty="0" err="1" smtClean="0"/>
              <a:t>черезслизове</a:t>
            </a:r>
            <a:r>
              <a:rPr lang="uk-UA" dirty="0" smtClean="0"/>
              <a:t> контактування медичного працівника з біологічними середовищами пацієнта.</a:t>
            </a:r>
          </a:p>
          <a:p>
            <a:r>
              <a:rPr lang="uk-UA" dirty="0" smtClean="0"/>
              <a:t>БІОЛОГІЧНИХ СЕРЕДОВИЩЬ ПАЦІЄНТА – тканини чи рідини організму людини, які містять ВІЛ у концентрації, достатньої для інфікування, а саме: кров, сперма, вагінальний секрет, ліквор, синовіальна, плевральна, </a:t>
            </a:r>
            <a:r>
              <a:rPr lang="uk-UA" dirty="0" err="1" smtClean="0"/>
              <a:t>перитоніальна</a:t>
            </a:r>
            <a:r>
              <a:rPr lang="uk-UA" dirty="0" smtClean="0"/>
              <a:t>, </a:t>
            </a:r>
            <a:r>
              <a:rPr lang="uk-UA" dirty="0" err="1" smtClean="0"/>
              <a:t>амніотична</a:t>
            </a:r>
            <a:r>
              <a:rPr lang="uk-UA" dirty="0" smtClean="0"/>
              <a:t> рідини, інші – при домішці у них крові.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РИЗИК ВНУТРІШНЬО-ЛІКАРНЯНОГО ВІЛ-ІНФІКУВАННЯ ХІРУРГІВ</a:t>
            </a:r>
            <a:endParaRPr lang="ru-RU" sz="36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2328672"/>
          </a:xfrm>
        </p:spPr>
        <p:txBody>
          <a:bodyPr>
            <a:normAutofit fontScale="70000" lnSpcReduction="20000"/>
          </a:bodyPr>
          <a:lstStyle/>
          <a:p>
            <a:r>
              <a:rPr lang="uk-UA" sz="2900" dirty="0" smtClean="0"/>
              <a:t>В.В.Ващуком </a:t>
            </a:r>
            <a:r>
              <a:rPr lang="uk-UA" sz="2900" dirty="0" smtClean="0"/>
              <a:t>зі </a:t>
            </a:r>
            <a:r>
              <a:rPr lang="uk-UA" sz="2900" dirty="0" smtClean="0"/>
              <a:t>співавторами створена </a:t>
            </a:r>
            <a:r>
              <a:rPr lang="uk-UA" sz="2900" b="1" i="1" dirty="0" smtClean="0">
                <a:solidFill>
                  <a:srgbClr val="FF0000"/>
                </a:solidFill>
              </a:rPr>
              <a:t>математична модель</a:t>
            </a:r>
            <a:r>
              <a:rPr lang="uk-UA" sz="2900" dirty="0" smtClean="0"/>
              <a:t>, яка передбачає імовірність зараження хірурга при збігу трьох обставин:</a:t>
            </a:r>
          </a:p>
          <a:p>
            <a:r>
              <a:rPr lang="uk-UA" sz="2900" dirty="0" smtClean="0"/>
              <a:t>Р - імовірність </a:t>
            </a:r>
            <a:r>
              <a:rPr lang="uk-UA" sz="2900" dirty="0" err="1" smtClean="0"/>
              <a:t>субопераційного</a:t>
            </a:r>
            <a:r>
              <a:rPr lang="uk-UA" sz="2900" dirty="0" smtClean="0"/>
              <a:t> пошкодження рукавички; </a:t>
            </a:r>
          </a:p>
          <a:p>
            <a:r>
              <a:rPr lang="en-US" sz="2900" dirty="0" smtClean="0"/>
              <a:t>F</a:t>
            </a:r>
            <a:r>
              <a:rPr lang="uk-UA" sz="2900" dirty="0" smtClean="0"/>
              <a:t>- імовірність оперування носія трансмісійної інфекції; </a:t>
            </a:r>
          </a:p>
          <a:p>
            <a:r>
              <a:rPr lang="en-US" sz="2900" dirty="0" smtClean="0"/>
              <a:t>S</a:t>
            </a:r>
            <a:r>
              <a:rPr lang="uk-UA" sz="2900" dirty="0" smtClean="0"/>
              <a:t> - імовірність </a:t>
            </a:r>
            <a:r>
              <a:rPr lang="uk-UA" sz="2900" dirty="0" err="1" smtClean="0"/>
              <a:t>сероконверсії</a:t>
            </a:r>
            <a:r>
              <a:rPr lang="uk-UA" sz="2900" dirty="0" smtClean="0"/>
              <a:t>;</a:t>
            </a:r>
            <a:endParaRPr lang="ru-RU" sz="2900" dirty="0" smtClean="0"/>
          </a:p>
          <a:p>
            <a:r>
              <a:rPr lang="en-US" sz="2900" dirty="0" smtClean="0"/>
              <a:t>R</a:t>
            </a:r>
            <a:r>
              <a:rPr lang="uk-UA" sz="2900" dirty="0" smtClean="0"/>
              <a:t> - імовірність (ризик) </a:t>
            </a:r>
            <a:r>
              <a:rPr lang="uk-UA" sz="2900" dirty="0" err="1" smtClean="0"/>
              <a:t>інтраопераційного</a:t>
            </a:r>
            <a:r>
              <a:rPr lang="uk-UA" sz="2900" dirty="0" smtClean="0"/>
              <a:t> інфікування хірурга.</a:t>
            </a:r>
            <a:endParaRPr lang="ru-RU" sz="29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РИЗИК ВНУТРІШНЬО-ЛІКАРНЯНОГО ВІЛ-ІНФІКУВАННЯ ХІРУРГІВ</a:t>
            </a:r>
            <a:endParaRPr lang="ru-RU" sz="3600" dirty="0"/>
          </a:p>
        </p:txBody>
      </p: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1905000" y="3962400"/>
            <a:ext cx="5778500" cy="3885932"/>
            <a:chOff x="12459" y="9367"/>
            <a:chExt cx="9100" cy="6119"/>
          </a:xfrm>
        </p:grpSpPr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139" y="9367"/>
              <a:ext cx="5760" cy="39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 flipV="1">
              <a:off x="12459" y="14655"/>
              <a:ext cx="9100" cy="831"/>
            </a:xfrm>
            <a:prstGeom prst="rect">
              <a:avLst/>
            </a:prstGeom>
            <a:noFill/>
            <a:ln w="0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23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</a:rPr>
                <a:t>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dirty="0" smtClean="0"/>
              <a:t>СУБОПЕРАЦІЙНЕ ПОШКОДЖЕННЯ ХІРУРГІЧНИХ РУКАВИЧОК (СПР) – </a:t>
            </a:r>
            <a:r>
              <a:rPr lang="uk-UA" b="1" dirty="0" smtClean="0"/>
              <a:t>Р</a:t>
            </a:r>
            <a:r>
              <a:rPr lang="uk-UA" dirty="0" smtClean="0"/>
              <a:t>.</a:t>
            </a:r>
          </a:p>
          <a:p>
            <a:r>
              <a:rPr lang="uk-UA" dirty="0" smtClean="0"/>
              <a:t>СПР, </a:t>
            </a:r>
            <a:r>
              <a:rPr lang="uk-UA" dirty="0" smtClean="0"/>
              <a:t>по </a:t>
            </a:r>
            <a:r>
              <a:rPr lang="uk-UA" dirty="0" smtClean="0"/>
              <a:t>– перше, </a:t>
            </a:r>
            <a:r>
              <a:rPr lang="uk-UA" dirty="0" smtClean="0"/>
              <a:t>це щоденний неусвідомлений ризик для хірурга.</a:t>
            </a:r>
          </a:p>
          <a:p>
            <a:r>
              <a:rPr lang="uk-UA" dirty="0" smtClean="0"/>
              <a:t>СПР – індикатор нашкірного чи </a:t>
            </a:r>
            <a:r>
              <a:rPr lang="uk-UA" dirty="0" err="1" smtClean="0"/>
              <a:t>парентнрального</a:t>
            </a:r>
            <a:r>
              <a:rPr lang="uk-UA" dirty="0" smtClean="0"/>
              <a:t> </a:t>
            </a:r>
            <a:r>
              <a:rPr lang="uk-UA" dirty="0" err="1" smtClean="0"/>
              <a:t>інтраопераційного</a:t>
            </a:r>
            <a:r>
              <a:rPr lang="uk-UA" dirty="0" smtClean="0"/>
              <a:t> контакту медика з </a:t>
            </a:r>
            <a:r>
              <a:rPr lang="uk-UA" dirty="0" err="1" smtClean="0"/>
              <a:t>вірусовмістним</a:t>
            </a:r>
            <a:r>
              <a:rPr lang="uk-UA" dirty="0" smtClean="0"/>
              <a:t> середовищем.  </a:t>
            </a:r>
          </a:p>
          <a:p>
            <a:r>
              <a:rPr lang="uk-UA" dirty="0" smtClean="0"/>
              <a:t>СПР трапляється 25-75 % операцій, при чому тільки в 25% випадків хірург може їх змінити і вжити необхідних превентивних заходів.</a:t>
            </a:r>
          </a:p>
          <a:p>
            <a:r>
              <a:rPr lang="uk-UA" dirty="0" smtClean="0"/>
              <a:t>СПР найчастіше виникає внаслідок непомітних проколів хірургічними голками чи іншими інструментами і є наскільки малим, що виявити це можливо тільки за допомогою мікроскопа.</a:t>
            </a:r>
          </a:p>
          <a:p>
            <a:r>
              <a:rPr lang="uk-UA" dirty="0" smtClean="0"/>
              <a:t>СПР це відношення </a:t>
            </a:r>
            <a:r>
              <a:rPr lang="uk-UA" b="1" dirty="0" smtClean="0"/>
              <a:t>Р =</a:t>
            </a:r>
            <a:r>
              <a:rPr lang="uk-UA" dirty="0" smtClean="0"/>
              <a:t> </a:t>
            </a:r>
            <a:r>
              <a:rPr lang="uk-UA" b="1" dirty="0" smtClean="0"/>
              <a:t>кількості пошкоджених </a:t>
            </a:r>
            <a:r>
              <a:rPr lang="uk-UA" b="1" dirty="0" smtClean="0"/>
              <a:t>рукавичок, </a:t>
            </a:r>
            <a:r>
              <a:rPr lang="uk-UA" b="1" dirty="0" smtClean="0"/>
              <a:t>залучених до операції медиків/кількості </a:t>
            </a:r>
            <a:r>
              <a:rPr lang="uk-UA" b="1" dirty="0" smtClean="0"/>
              <a:t>операцій, </a:t>
            </a:r>
            <a:r>
              <a:rPr lang="uk-UA" b="1" dirty="0" smtClean="0"/>
              <a:t>які вони провели.</a:t>
            </a:r>
            <a:endParaRPr lang="ru-RU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РИЗИК ВНУТРІШНЬО-ЛІКАРНЯНОГО ВІЛ-ІНФІКУВАННЯ ХІРУРГІВ</a:t>
            </a:r>
            <a:endParaRPr lang="ru-RU" sz="36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СУБОПЕРАЦІЙНЕ ПОШКОДЖЕННЯ ХІРУРГІЧНИХ РУКАВИЧОК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4267201"/>
            <a:ext cx="8305800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6571" marR="1197428" indent="0">
              <a:lnSpc>
                <a:spcPts val="1542"/>
              </a:lnSpc>
            </a:pPr>
            <a:endParaRPr lang="ru-RU" sz="2000" dirty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24000"/>
            <a:ext cx="65532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33400" y="2057400"/>
            <a:ext cx="8229600" cy="5175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6571" marR="1197428" indent="0">
              <a:lnSpc>
                <a:spcPts val="1542"/>
              </a:lnSpc>
            </a:pPr>
            <a:endParaRPr lang="en-US" b="1" spc="-50" dirty="0" smtClean="0">
              <a:latin typeface="Cambria"/>
            </a:endParaRPr>
          </a:p>
          <a:p>
            <a:pPr marL="326571" marR="1197428" indent="0">
              <a:lnSpc>
                <a:spcPts val="1542"/>
              </a:lnSpc>
            </a:pPr>
            <a:endParaRPr lang="en-US" b="1" spc="-50" dirty="0" smtClean="0">
              <a:latin typeface="Cambria"/>
            </a:endParaRPr>
          </a:p>
          <a:p>
            <a:pPr marL="326571" marR="1197428" indent="0">
              <a:lnSpc>
                <a:spcPts val="1542"/>
              </a:lnSpc>
            </a:pPr>
            <a:endParaRPr lang="en-US" b="1" spc="-50" dirty="0" smtClean="0">
              <a:latin typeface="Cambria"/>
            </a:endParaRPr>
          </a:p>
          <a:p>
            <a:pPr marL="326571" marR="1197428" indent="0">
              <a:lnSpc>
                <a:spcPts val="1542"/>
              </a:lnSpc>
            </a:pPr>
            <a:endParaRPr lang="en-US" b="1" spc="-50" dirty="0" smtClean="0">
              <a:latin typeface="Cambria"/>
            </a:endParaRPr>
          </a:p>
          <a:p>
            <a:pPr marL="326571" marR="1197428" indent="0">
              <a:lnSpc>
                <a:spcPts val="1542"/>
              </a:lnSpc>
            </a:pPr>
            <a:endParaRPr lang="en-US" b="1" spc="-50" dirty="0" smtClean="0">
              <a:latin typeface="Cambria"/>
            </a:endParaRPr>
          </a:p>
          <a:p>
            <a:pPr marL="326571" marR="1197428" indent="0">
              <a:lnSpc>
                <a:spcPts val="1542"/>
              </a:lnSpc>
            </a:pPr>
            <a:endParaRPr lang="en-US" b="1" spc="-50" dirty="0" smtClean="0">
              <a:latin typeface="Cambria"/>
            </a:endParaRPr>
          </a:p>
          <a:p>
            <a:pPr marL="326571" marR="1197428" indent="0">
              <a:lnSpc>
                <a:spcPts val="1542"/>
              </a:lnSpc>
            </a:pPr>
            <a:endParaRPr lang="en-US" b="1" spc="-50" dirty="0" smtClean="0">
              <a:latin typeface="Cambria"/>
            </a:endParaRPr>
          </a:p>
          <a:p>
            <a:pPr marL="326571" marR="1197428" indent="0">
              <a:lnSpc>
                <a:spcPts val="1542"/>
              </a:lnSpc>
            </a:pPr>
            <a:endParaRPr lang="en-US" b="1" spc="-50" dirty="0" smtClean="0">
              <a:latin typeface="Cambria"/>
            </a:endParaRPr>
          </a:p>
          <a:p>
            <a:pPr marL="326571" marR="1197428" indent="0">
              <a:lnSpc>
                <a:spcPts val="1542"/>
              </a:lnSpc>
            </a:pPr>
            <a:endParaRPr lang="en-US" b="1" spc="-50" dirty="0" smtClean="0">
              <a:latin typeface="Cambria"/>
            </a:endParaRPr>
          </a:p>
          <a:p>
            <a:pPr marL="326571" marR="1197428" indent="0">
              <a:lnSpc>
                <a:spcPts val="1542"/>
              </a:lnSpc>
            </a:pPr>
            <a:endParaRPr lang="en-US" b="1" spc="-50" dirty="0" smtClean="0">
              <a:latin typeface="Cambria"/>
            </a:endParaRPr>
          </a:p>
          <a:p>
            <a:pPr marL="326571" marR="1197428" indent="0">
              <a:lnSpc>
                <a:spcPts val="1542"/>
              </a:lnSpc>
            </a:pPr>
            <a:endParaRPr lang="en-US" b="1" spc="-50" dirty="0" smtClean="0">
              <a:latin typeface="Cambria"/>
            </a:endParaRPr>
          </a:p>
          <a:p>
            <a:pPr marL="326571" marR="1197428" indent="0">
              <a:lnSpc>
                <a:spcPts val="1542"/>
              </a:lnSpc>
            </a:pPr>
            <a:endParaRPr lang="en-US" b="1" spc="-50" dirty="0" smtClean="0">
              <a:latin typeface="Cambria"/>
            </a:endParaRPr>
          </a:p>
          <a:p>
            <a:pPr algn="ctr"/>
            <a:r>
              <a:rPr lang="uk-UA" b="1" i="1" dirty="0" err="1" smtClean="0"/>
              <a:t>Субопераційне</a:t>
            </a:r>
            <a:r>
              <a:rPr lang="uk-UA" b="1" i="1" dirty="0" smtClean="0"/>
              <a:t> пошкодження хірургічних рукавичок:</a:t>
            </a:r>
            <a:endParaRPr lang="ru-RU" b="1" i="1" dirty="0" smtClean="0"/>
          </a:p>
          <a:p>
            <a:r>
              <a:rPr lang="uk-UA" dirty="0" smtClean="0"/>
              <a:t>а - при мікроскопії (збільш. 400 разів);</a:t>
            </a:r>
            <a:endParaRPr lang="ru-RU" dirty="0" smtClean="0"/>
          </a:p>
          <a:p>
            <a:r>
              <a:rPr lang="uk-UA" dirty="0" smtClean="0"/>
              <a:t>б - </a:t>
            </a:r>
            <a:r>
              <a:rPr lang="uk-UA" i="1" dirty="0" smtClean="0"/>
              <a:t>повітряно-імерсійний метод</a:t>
            </a:r>
            <a:r>
              <a:rPr lang="uk-UA" i="1" baseline="30000" dirty="0" smtClean="0"/>
              <a:t>1</a:t>
            </a:r>
            <a:r>
              <a:rPr lang="uk-UA" i="1" dirty="0" smtClean="0"/>
              <a:t> </a:t>
            </a:r>
            <a:r>
              <a:rPr lang="uk-UA" dirty="0" smtClean="0"/>
              <a:t>тестування цілості хірургічних рукавичок.</a:t>
            </a:r>
            <a:endParaRPr lang="ru-RU" dirty="0" smtClean="0"/>
          </a:p>
          <a:p>
            <a:r>
              <a:rPr lang="uk-UA" dirty="0" smtClean="0"/>
              <a:t> Повітряно-імерсійний метод тестування цілості хірургічних рукавичок – метод  візуалізації СПР шляхом їх наповнення повітрям, герметичного зав'язування у ділянці  зап'ястка та занурення у воду. Місце СПР визначається за струменем міхурців повітря.</a:t>
            </a:r>
            <a:endParaRPr lang="ru-RU" dirty="0" smtClean="0"/>
          </a:p>
          <a:p>
            <a:r>
              <a:rPr lang="uk-UA" b="1" dirty="0" smtClean="0"/>
              <a:t>	</a:t>
            </a:r>
            <a:r>
              <a:rPr lang="uk-UA" dirty="0" smtClean="0"/>
              <a:t>	</a:t>
            </a:r>
            <a:endParaRPr lang="ru-RU" dirty="0" smtClean="0"/>
          </a:p>
          <a:p>
            <a:pPr indent="0" algn="just">
              <a:lnSpc>
                <a:spcPts val="2228"/>
              </a:lnSpc>
            </a:pPr>
            <a:endParaRPr lang="uk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F</a:t>
            </a:r>
            <a:r>
              <a:rPr lang="en-US" dirty="0" smtClean="0"/>
              <a:t> </a:t>
            </a:r>
            <a:r>
              <a:rPr lang="uk-UA" dirty="0" smtClean="0"/>
              <a:t>– імовірність оперування носія трансмісивних інфекцій, для її обчислювання брали ВІЛ – </a:t>
            </a:r>
            <a:r>
              <a:rPr lang="uk-UA" dirty="0" err="1" smtClean="0"/>
              <a:t>інфікованість</a:t>
            </a:r>
            <a:r>
              <a:rPr lang="uk-UA" dirty="0" smtClean="0"/>
              <a:t> у загальній популяції України та </a:t>
            </a:r>
            <a:r>
              <a:rPr lang="uk-UA" dirty="0" smtClean="0"/>
              <a:t>клініки, </a:t>
            </a:r>
            <a:r>
              <a:rPr lang="uk-UA" dirty="0" smtClean="0"/>
              <a:t>де працюють автори.</a:t>
            </a:r>
          </a:p>
          <a:p>
            <a:r>
              <a:rPr lang="uk-UA" dirty="0"/>
              <a:t>У</a:t>
            </a:r>
            <a:r>
              <a:rPr lang="uk-UA" dirty="0" smtClean="0"/>
              <a:t> </a:t>
            </a:r>
            <a:r>
              <a:rPr lang="uk-UA" dirty="0" smtClean="0"/>
              <a:t>масштабах України за даними офіційної статистики ВІЛ – </a:t>
            </a:r>
            <a:r>
              <a:rPr lang="uk-UA" dirty="0" err="1" smtClean="0"/>
              <a:t>інфікрваних</a:t>
            </a:r>
            <a:r>
              <a:rPr lang="uk-UA" dirty="0" smtClean="0"/>
              <a:t> (2,35 на 10 </a:t>
            </a:r>
            <a:r>
              <a:rPr lang="uk-UA" dirty="0" err="1" smtClean="0"/>
              <a:t>тис.чол</a:t>
            </a:r>
            <a:r>
              <a:rPr lang="uk-UA" dirty="0" smtClean="0"/>
              <a:t>.) строком на 2001 рік.</a:t>
            </a:r>
          </a:p>
          <a:p>
            <a:r>
              <a:rPr lang="uk-UA" dirty="0" smtClean="0"/>
              <a:t>В умовах </a:t>
            </a:r>
            <a:r>
              <a:rPr lang="uk-UA" dirty="0" smtClean="0"/>
              <a:t>клініки, </a:t>
            </a:r>
            <a:r>
              <a:rPr lang="uk-UA" dirty="0" smtClean="0"/>
              <a:t>де проводилося </a:t>
            </a:r>
            <a:r>
              <a:rPr lang="uk-UA" dirty="0" smtClean="0"/>
              <a:t>дослідження, </a:t>
            </a:r>
            <a:r>
              <a:rPr lang="uk-UA" dirty="0" smtClean="0"/>
              <a:t>відсоток </a:t>
            </a:r>
            <a:r>
              <a:rPr lang="uk-UA" dirty="0" err="1" smtClean="0"/>
              <a:t>парентеральних</a:t>
            </a:r>
            <a:r>
              <a:rPr lang="uk-UA" dirty="0" smtClean="0"/>
              <a:t> наркоманів серед усіх пацієнтів складав (13,29 %) помножений на відсоток наркоманів з ознаками ВІЛ (32,8 %).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РИЗИК ВНУТРІШНЬО-ЛІКАРНЯНОГО ВІЛ-ІНФІКУВАННЯ ХІРУРГІВ</a:t>
            </a:r>
            <a:endParaRPr lang="ru-RU" sz="36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1981 рік Центр контролю за хворобами У США повідомив про 5 випадків </a:t>
            </a:r>
            <a:r>
              <a:rPr lang="uk-UA" dirty="0" err="1" smtClean="0"/>
              <a:t>пневмоцистної</a:t>
            </a:r>
            <a:r>
              <a:rPr lang="uk-UA" dirty="0" smtClean="0"/>
              <a:t> пневмонії та 28 випадків саркоми </a:t>
            </a:r>
            <a:r>
              <a:rPr lang="uk-UA" dirty="0" err="1" smtClean="0"/>
              <a:t>Капоші</a:t>
            </a:r>
            <a:r>
              <a:rPr lang="uk-UA" dirty="0" smtClean="0"/>
              <a:t> у молодих </a:t>
            </a:r>
            <a:r>
              <a:rPr lang="uk-UA" dirty="0" err="1" smtClean="0"/>
              <a:t>гомусексуалістів</a:t>
            </a:r>
            <a:r>
              <a:rPr lang="uk-UA" dirty="0" smtClean="0"/>
              <a:t>.</a:t>
            </a:r>
          </a:p>
          <a:p>
            <a:r>
              <a:rPr lang="uk-UA" dirty="0" smtClean="0"/>
              <a:t>1982 рік перші повідомлення про </a:t>
            </a:r>
            <a:r>
              <a:rPr lang="uk-UA" dirty="0" smtClean="0"/>
              <a:t>хворих </a:t>
            </a:r>
            <a:r>
              <a:rPr lang="uk-UA" dirty="0" smtClean="0"/>
              <a:t>на СНІД у Франції, Німеччині, Швейцарії та Англії.</a:t>
            </a:r>
          </a:p>
          <a:p>
            <a:r>
              <a:rPr lang="uk-UA" dirty="0" smtClean="0"/>
              <a:t>1982 рік перший випадок </a:t>
            </a:r>
            <a:r>
              <a:rPr lang="uk-UA" dirty="0" err="1" smtClean="0"/>
              <a:t>СНІДу</a:t>
            </a:r>
            <a:r>
              <a:rPr lang="uk-UA" dirty="0" smtClean="0"/>
              <a:t> у дитини.</a:t>
            </a:r>
          </a:p>
          <a:p>
            <a:r>
              <a:rPr lang="uk-UA" dirty="0" smtClean="0"/>
              <a:t>1983 рік перші випадки </a:t>
            </a:r>
            <a:r>
              <a:rPr lang="uk-UA" dirty="0" err="1" smtClean="0"/>
              <a:t>СНІДу</a:t>
            </a:r>
            <a:r>
              <a:rPr lang="uk-UA" dirty="0" smtClean="0"/>
              <a:t> в Африці та Гаїті.</a:t>
            </a:r>
          </a:p>
          <a:p>
            <a:r>
              <a:rPr lang="uk-UA" dirty="0" smtClean="0"/>
              <a:t>Початок 1983 рік ВІЛ отримує назву </a:t>
            </a:r>
            <a:r>
              <a:rPr lang="en-US" dirty="0" smtClean="0"/>
              <a:t>“AIDS”</a:t>
            </a:r>
            <a:r>
              <a:rPr lang="uk-UA" dirty="0" smtClean="0"/>
              <a:t> – синдром набутого дефіциту без наявності виділеного збудника.</a:t>
            </a:r>
          </a:p>
          <a:p>
            <a:r>
              <a:rPr lang="uk-UA" dirty="0" smtClean="0"/>
              <a:t>Травень 1983 року проф. </a:t>
            </a:r>
            <a:r>
              <a:rPr lang="en-US" dirty="0" err="1" smtClean="0"/>
              <a:t>L.Montagnier</a:t>
            </a:r>
            <a:r>
              <a:rPr lang="en-US" dirty="0" smtClean="0"/>
              <a:t> </a:t>
            </a:r>
            <a:r>
              <a:rPr lang="uk-UA" dirty="0" smtClean="0"/>
              <a:t>з групою вчених виділяє </a:t>
            </a:r>
            <a:r>
              <a:rPr lang="uk-UA" dirty="0" err="1" smtClean="0"/>
              <a:t>ретровірус</a:t>
            </a:r>
            <a:r>
              <a:rPr lang="uk-UA" dirty="0" smtClean="0"/>
              <a:t> з лімфатичних вузлів, який отримує назву </a:t>
            </a:r>
            <a:r>
              <a:rPr lang="en-US" dirty="0" smtClean="0"/>
              <a:t>LAY</a:t>
            </a:r>
            <a:r>
              <a:rPr lang="uk-UA" dirty="0" smtClean="0"/>
              <a:t> (</a:t>
            </a:r>
            <a:r>
              <a:rPr lang="en-US" dirty="0" err="1" smtClean="0"/>
              <a:t>lymphadenopthyassociated</a:t>
            </a:r>
            <a:r>
              <a:rPr lang="en-US" dirty="0" smtClean="0"/>
              <a:t>)</a:t>
            </a:r>
            <a:r>
              <a:rPr lang="uk-UA" dirty="0" smtClean="0"/>
              <a:t> – </a:t>
            </a:r>
            <a:r>
              <a:rPr lang="uk-UA" dirty="0" smtClean="0"/>
              <a:t>вірус, </a:t>
            </a:r>
            <a:r>
              <a:rPr lang="uk-UA" dirty="0" smtClean="0"/>
              <a:t>який викликає </a:t>
            </a:r>
            <a:r>
              <a:rPr lang="uk-UA" dirty="0" err="1" smtClean="0"/>
              <a:t>лімфоаденопатію</a:t>
            </a:r>
            <a:r>
              <a:rPr lang="uk-UA" dirty="0" smtClean="0"/>
              <a:t>. Це був відкритий ВІЛ 1.</a:t>
            </a:r>
            <a:r>
              <a:rPr lang="en-US" dirty="0" smtClean="0"/>
              <a:t> </a:t>
            </a:r>
            <a:endParaRPr lang="uk-UA" dirty="0" smtClean="0"/>
          </a:p>
          <a:p>
            <a:r>
              <a:rPr lang="en-US" dirty="0" smtClean="0"/>
              <a:t>1984 </a:t>
            </a:r>
            <a:r>
              <a:rPr lang="uk-UA" dirty="0" smtClean="0"/>
              <a:t>рік </a:t>
            </a:r>
            <a:r>
              <a:rPr lang="uk-UA" dirty="0" smtClean="0"/>
              <a:t>встановлено, </a:t>
            </a:r>
            <a:r>
              <a:rPr lang="uk-UA" dirty="0" smtClean="0"/>
              <a:t>що вірус передається при </a:t>
            </a:r>
            <a:r>
              <a:rPr lang="uk-UA" dirty="0" err="1" smtClean="0"/>
              <a:t>гетеросексуальних</a:t>
            </a:r>
            <a:r>
              <a:rPr lang="uk-UA" dirty="0" smtClean="0"/>
              <a:t> </a:t>
            </a:r>
            <a:r>
              <a:rPr lang="uk-UA" dirty="0" err="1" smtClean="0"/>
              <a:t>котактах</a:t>
            </a:r>
            <a:r>
              <a:rPr lang="uk-UA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</a:t>
            </a:r>
            <a:r>
              <a:rPr lang="en-US" dirty="0" smtClean="0"/>
              <a:t> – </a:t>
            </a:r>
            <a:r>
              <a:rPr lang="uk-UA" dirty="0" smtClean="0"/>
              <a:t>імовірність </a:t>
            </a:r>
            <a:r>
              <a:rPr lang="uk-UA" dirty="0" err="1" smtClean="0"/>
              <a:t>сероконверсії</a:t>
            </a:r>
            <a:r>
              <a:rPr lang="uk-UA" dirty="0" smtClean="0"/>
              <a:t> залежить від:</a:t>
            </a:r>
          </a:p>
          <a:p>
            <a:r>
              <a:rPr lang="uk-UA" dirty="0" smtClean="0"/>
              <a:t>виду професійної експозиції;</a:t>
            </a:r>
          </a:p>
          <a:p>
            <a:r>
              <a:rPr lang="uk-UA" dirty="0" smtClean="0"/>
              <a:t>площі професійної експозиції;</a:t>
            </a:r>
          </a:p>
          <a:p>
            <a:r>
              <a:rPr lang="uk-UA" dirty="0" smtClean="0"/>
              <a:t>тривалості професійної експозиції;</a:t>
            </a:r>
          </a:p>
          <a:p>
            <a:r>
              <a:rPr lang="uk-UA" dirty="0" smtClean="0"/>
              <a:t>кількості вірусного </a:t>
            </a:r>
            <a:r>
              <a:rPr lang="uk-UA" dirty="0" err="1" smtClean="0"/>
              <a:t>інокулята</a:t>
            </a:r>
            <a:r>
              <a:rPr lang="uk-UA" dirty="0" smtClean="0"/>
              <a:t>;</a:t>
            </a:r>
          </a:p>
          <a:p>
            <a:r>
              <a:rPr lang="uk-UA" dirty="0" smtClean="0"/>
              <a:t>глибини інокуляції;</a:t>
            </a:r>
          </a:p>
          <a:p>
            <a:r>
              <a:rPr lang="uk-UA" dirty="0" err="1" smtClean="0"/>
              <a:t>імунореактивностивних</a:t>
            </a:r>
            <a:r>
              <a:rPr lang="uk-UA" dirty="0" smtClean="0"/>
              <a:t> властивостей </a:t>
            </a:r>
            <a:r>
              <a:rPr lang="uk-UA" dirty="0" err="1" smtClean="0"/>
              <a:t>оранізму</a:t>
            </a:r>
            <a:r>
              <a:rPr lang="uk-UA" dirty="0" smtClean="0"/>
              <a:t> лікаря;</a:t>
            </a:r>
          </a:p>
          <a:p>
            <a:r>
              <a:rPr lang="uk-UA" dirty="0" smtClean="0"/>
              <a:t>У зв'язку із значною </a:t>
            </a:r>
            <a:r>
              <a:rPr lang="uk-UA" dirty="0" err="1" smtClean="0"/>
              <a:t>варіабельностю</a:t>
            </a:r>
            <a:r>
              <a:rPr lang="uk-UA" dirty="0" smtClean="0"/>
              <a:t> вказаних чинників за імовірність </a:t>
            </a:r>
            <a:r>
              <a:rPr lang="uk-UA" dirty="0" err="1" smtClean="0"/>
              <a:t>сероконверсії</a:t>
            </a:r>
            <a:r>
              <a:rPr lang="uk-UA" dirty="0" smtClean="0"/>
              <a:t> брали загальновизнані в літературі значення:</a:t>
            </a:r>
          </a:p>
          <a:p>
            <a:r>
              <a:rPr lang="en-US" b="1" dirty="0" smtClean="0"/>
              <a:t>S = 0</a:t>
            </a:r>
            <a:r>
              <a:rPr lang="uk-UA" b="1" dirty="0" smtClean="0"/>
              <a:t>,005 – 1.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РИЗИК ВНУТРІШНЬО-ЛІКАРНЯНОГО ВІЛ-ІНФІКУВАННЯ ХІРУРГІВ</a:t>
            </a:r>
            <a:endParaRPr lang="ru-RU" sz="36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Е – ймовірність професійної експозиції вираховували за формулою:</a:t>
            </a:r>
          </a:p>
          <a:p>
            <a:pPr algn="ctr">
              <a:buNone/>
            </a:pPr>
            <a:r>
              <a:rPr lang="uk-UA" dirty="0" smtClean="0"/>
              <a:t>Е = Р * </a:t>
            </a:r>
            <a:r>
              <a:rPr lang="en-US" dirty="0" smtClean="0"/>
              <a:t>F</a:t>
            </a:r>
            <a:r>
              <a:rPr lang="uk-UA" dirty="0" smtClean="0"/>
              <a:t>.</a:t>
            </a:r>
          </a:p>
          <a:p>
            <a:pPr>
              <a:buNone/>
            </a:pPr>
            <a:r>
              <a:rPr lang="uk-UA" dirty="0" smtClean="0"/>
              <a:t>  </a:t>
            </a:r>
          </a:p>
          <a:p>
            <a:pPr>
              <a:buNone/>
            </a:pPr>
            <a:r>
              <a:rPr lang="uk-UA" dirty="0" smtClean="0"/>
              <a:t>   </a:t>
            </a:r>
            <a:r>
              <a:rPr lang="en-US" dirty="0" smtClean="0"/>
              <a:t>R</a:t>
            </a:r>
            <a:r>
              <a:rPr lang="uk-UA" dirty="0" smtClean="0"/>
              <a:t> – </a:t>
            </a:r>
            <a:r>
              <a:rPr lang="uk-UA" dirty="0" err="1" smtClean="0"/>
              <a:t>інтраопераційне</a:t>
            </a:r>
            <a:r>
              <a:rPr lang="uk-UA" dirty="0" smtClean="0"/>
              <a:t> зараження медичного персоналу вираховували за формулою:</a:t>
            </a:r>
          </a:p>
          <a:p>
            <a:pPr algn="ctr">
              <a:buNone/>
            </a:pPr>
            <a:r>
              <a:rPr lang="uk-UA" dirty="0" smtClean="0"/>
              <a:t>   </a:t>
            </a:r>
            <a:r>
              <a:rPr lang="en-US" dirty="0" smtClean="0"/>
              <a:t>R = P * F * S</a:t>
            </a:r>
            <a:r>
              <a:rPr lang="uk-UA" dirty="0" smtClean="0"/>
              <a:t>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РИЗИК ВНУТРІШНЬО-ЛІКАРНЯНОГО ВІЛ-ІНФІКУВАННЯ ХІРУРГІВ</a:t>
            </a:r>
            <a:endParaRPr lang="ru-RU" sz="36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Якщо брати такі показники:</a:t>
            </a:r>
          </a:p>
          <a:p>
            <a:r>
              <a:rPr lang="uk-UA" dirty="0" smtClean="0"/>
              <a:t>СУБОПЕРАЦІЙНЕ ПОШКОДЖЕННЯ ХІРУРГІНИХ РУКАВИЧОК (СПР) – Р – 25% на 110 887 виконаних операцій за рік.</a:t>
            </a:r>
          </a:p>
          <a:p>
            <a:r>
              <a:rPr lang="en-US" b="1" dirty="0" smtClean="0"/>
              <a:t>F</a:t>
            </a:r>
            <a:r>
              <a:rPr lang="en-US" dirty="0" smtClean="0"/>
              <a:t> </a:t>
            </a:r>
            <a:r>
              <a:rPr lang="uk-UA" dirty="0" smtClean="0"/>
              <a:t>– ІМОВІРНІСТЬ ОПЕРУВАННЯ НОСІЯ ВІЛ/СНІД – 45,51% на 676881 мешканців міста.</a:t>
            </a:r>
          </a:p>
          <a:p>
            <a:r>
              <a:rPr lang="en-US" b="1" dirty="0" smtClean="0"/>
              <a:t>S</a:t>
            </a:r>
            <a:r>
              <a:rPr lang="en-US" dirty="0" smtClean="0"/>
              <a:t> – </a:t>
            </a:r>
            <a:r>
              <a:rPr lang="uk-UA" dirty="0" smtClean="0"/>
              <a:t>ІМОВІРНІСТЬ СЕРОКОНВЕРСІЇ (інфікування) – 0,5.</a:t>
            </a:r>
          </a:p>
          <a:p>
            <a:r>
              <a:rPr lang="uk-UA" dirty="0" smtClean="0"/>
              <a:t>Ймовірність професійної експозиції для середньостатистичного хірурга складає             (Е) = 11,37%.</a:t>
            </a:r>
          </a:p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   Ймовірність </a:t>
            </a:r>
            <a:r>
              <a:rPr lang="uk-UA" dirty="0" err="1" smtClean="0">
                <a:solidFill>
                  <a:srgbClr val="FF0000"/>
                </a:solidFill>
              </a:rPr>
              <a:t>інтраопераційне</a:t>
            </a:r>
            <a:r>
              <a:rPr lang="uk-UA" dirty="0" smtClean="0">
                <a:solidFill>
                  <a:srgbClr val="FF0000"/>
                </a:solidFill>
              </a:rPr>
              <a:t> зараження медичного персоналу складає</a:t>
            </a:r>
          </a:p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   (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uk-UA" dirty="0" smtClean="0">
                <a:solidFill>
                  <a:srgbClr val="FF0000"/>
                </a:solidFill>
              </a:rPr>
              <a:t>) = 5,688%.</a:t>
            </a:r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0176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РИЗИК ВНУТРІШНЬО-ЛІКАРНЯНОГО ВІЛ-ІНФІКУВАННЯ ХІРУРГІВ міста Кривий Ріг за 2009 рік</a:t>
            </a:r>
            <a:endParaRPr lang="ru-RU" sz="36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Якщо брати такі показники:</a:t>
            </a:r>
          </a:p>
          <a:p>
            <a:r>
              <a:rPr lang="uk-UA" dirty="0" smtClean="0"/>
              <a:t>СУБОПЕРАЦІЙНЕ ПОШКОДЖЕННЯ ХІРУРГІНИХ РУКАВИЧОК (СПР) – Р – 25% на 1454 виконаних операцій за рік.</a:t>
            </a:r>
          </a:p>
          <a:p>
            <a:r>
              <a:rPr lang="en-US" b="1" dirty="0" smtClean="0"/>
              <a:t>F</a:t>
            </a:r>
            <a:r>
              <a:rPr lang="en-US" dirty="0" smtClean="0"/>
              <a:t> </a:t>
            </a:r>
            <a:r>
              <a:rPr lang="uk-UA" dirty="0" smtClean="0"/>
              <a:t>– ІМОВІРНІСТЬ ОПЕРУВАННЯ НОСІЯ ВІЛ/СНІД – 2,88% з розрахунку на 42 оперовані особи з хронічною наркоманією в анамнезі.</a:t>
            </a:r>
          </a:p>
          <a:p>
            <a:r>
              <a:rPr lang="en-US" b="1" dirty="0" smtClean="0"/>
              <a:t>S</a:t>
            </a:r>
            <a:r>
              <a:rPr lang="en-US" dirty="0" smtClean="0"/>
              <a:t> – </a:t>
            </a:r>
            <a:r>
              <a:rPr lang="uk-UA" dirty="0" smtClean="0"/>
              <a:t>ІМОВІРНІСТЬ СЕРОКОНВЕРСІЇ (інфікування) – 0,5.</a:t>
            </a:r>
          </a:p>
          <a:p>
            <a:r>
              <a:rPr lang="uk-UA" dirty="0" smtClean="0"/>
              <a:t>Ймовірність професійної експозиції для середньостатистичного хірурга складає             </a:t>
            </a:r>
          </a:p>
          <a:p>
            <a:pPr>
              <a:buNone/>
            </a:pPr>
            <a:r>
              <a:rPr lang="uk-UA" dirty="0" smtClean="0"/>
              <a:t>   (Е) = 0,72%.</a:t>
            </a:r>
          </a:p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   Ймовірність </a:t>
            </a:r>
            <a:r>
              <a:rPr lang="uk-UA" dirty="0" err="1" smtClean="0">
                <a:solidFill>
                  <a:srgbClr val="FF0000"/>
                </a:solidFill>
              </a:rPr>
              <a:t>інтраопераційне</a:t>
            </a:r>
            <a:r>
              <a:rPr lang="uk-UA" dirty="0" smtClean="0">
                <a:solidFill>
                  <a:srgbClr val="FF0000"/>
                </a:solidFill>
              </a:rPr>
              <a:t> зараження медичного персоналу складає</a:t>
            </a:r>
          </a:p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   (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uk-UA" dirty="0" smtClean="0">
                <a:solidFill>
                  <a:srgbClr val="FF0000"/>
                </a:solidFill>
              </a:rPr>
              <a:t>) = 0,36%.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/>
              <a:t>РИЗИК ВНУТРІШНЬО-ЛІКАРНЯНОГО ВІЛ-ІНФІКУВАННЯ ХІРУРГІВ у середньостатистичному хірургічному відділені на 60 ліжок (ХВ №2 16 М.Л.) за 2009 рік</a:t>
            </a:r>
            <a:endParaRPr lang="ru-RU" sz="24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/>
          </a:bodyPr>
          <a:lstStyle/>
          <a:p>
            <a:r>
              <a:rPr lang="uk-UA" dirty="0" smtClean="0"/>
              <a:t>Включити в квартальні та річні звіти по роботі усіх хірургічних відділень </a:t>
            </a:r>
            <a:r>
              <a:rPr lang="uk-UA" dirty="0" smtClean="0"/>
              <a:t>міста </a:t>
            </a:r>
            <a:r>
              <a:rPr lang="uk-UA" dirty="0" smtClean="0"/>
              <a:t>такі статистичні показники:</a:t>
            </a:r>
          </a:p>
          <a:p>
            <a:pPr>
              <a:buNone/>
            </a:pPr>
            <a:r>
              <a:rPr lang="uk-UA" dirty="0" smtClean="0"/>
              <a:t>1</a:t>
            </a:r>
            <a:r>
              <a:rPr lang="uk-UA" dirty="0" smtClean="0"/>
              <a:t>) </a:t>
            </a:r>
            <a:r>
              <a:rPr lang="uk-UA" dirty="0" smtClean="0"/>
              <a:t>Кількість пролікованих осіб з хронічною наркоманією в анамнезі.</a:t>
            </a:r>
          </a:p>
          <a:p>
            <a:pPr>
              <a:buNone/>
            </a:pPr>
            <a:r>
              <a:rPr lang="uk-UA" dirty="0" smtClean="0"/>
              <a:t>2</a:t>
            </a:r>
            <a:r>
              <a:rPr lang="uk-UA" dirty="0" smtClean="0"/>
              <a:t>) </a:t>
            </a:r>
            <a:r>
              <a:rPr lang="uk-UA" dirty="0" smtClean="0"/>
              <a:t>Кількість пролікованих осіб з ВІЛ – інфекцією та </a:t>
            </a:r>
            <a:r>
              <a:rPr lang="uk-UA" dirty="0" err="1" smtClean="0"/>
              <a:t>СНІДом</a:t>
            </a:r>
            <a:r>
              <a:rPr lang="uk-UA" dirty="0" smtClean="0"/>
              <a:t>.</a:t>
            </a:r>
          </a:p>
          <a:p>
            <a:pPr>
              <a:buNone/>
            </a:pPr>
            <a:r>
              <a:rPr lang="uk-UA" dirty="0" smtClean="0"/>
              <a:t>3</a:t>
            </a:r>
            <a:r>
              <a:rPr lang="uk-UA" dirty="0" smtClean="0"/>
              <a:t>) </a:t>
            </a:r>
            <a:r>
              <a:rPr lang="uk-UA" dirty="0" smtClean="0"/>
              <a:t>Кількість оперованих осіб з хронічною наркоманією в анамнезі.</a:t>
            </a:r>
          </a:p>
          <a:p>
            <a:pPr>
              <a:buNone/>
            </a:pPr>
            <a:r>
              <a:rPr lang="uk-UA" dirty="0" smtClean="0"/>
              <a:t>4</a:t>
            </a:r>
            <a:r>
              <a:rPr lang="uk-UA" dirty="0" smtClean="0"/>
              <a:t>) </a:t>
            </a:r>
            <a:r>
              <a:rPr lang="uk-UA" dirty="0" smtClean="0"/>
              <a:t>Кількість  оперованих осіб з ВІЛ – інфекцією та </a:t>
            </a:r>
            <a:r>
              <a:rPr lang="uk-UA" dirty="0" err="1" smtClean="0"/>
              <a:t>СНІДом</a:t>
            </a:r>
            <a:r>
              <a:rPr lang="uk-UA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ВНЕСЕННЯ ПРОПОЗИЦІЇ ТОВАРИСТВУ ХІРУРГІВ міста Кривий Ріг</a:t>
            </a:r>
            <a:endParaRPr lang="ru-RU" sz="36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Мета внесення пропозиції: </a:t>
            </a:r>
          </a:p>
          <a:p>
            <a:pPr>
              <a:buNone/>
            </a:pPr>
            <a:r>
              <a:rPr lang="uk-UA" dirty="0" smtClean="0"/>
              <a:t>  Адекватна оцінка та прогнозування, епідеміологічної ситуації з лікування ВІЛ – інфікованих та СНІД хворих в хірургічних </a:t>
            </a:r>
            <a:r>
              <a:rPr lang="uk-UA" dirty="0" smtClean="0"/>
              <a:t>стаціонарах </a:t>
            </a:r>
            <a:r>
              <a:rPr lang="uk-UA" dirty="0" smtClean="0"/>
              <a:t>з метою розрахунку  ризику внутрішньо-лікарняного інфікування хірургів на робочому місці. З цього випливає :</a:t>
            </a:r>
          </a:p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   ХТО ДОБРЕ ОЦІНЮЄ ТА ПРОГНОЗУЄ ЕПІДЕМІОЛОГІЧНУ СИТУАЦІЮ ПОВЯЗАНУ З </a:t>
            </a:r>
            <a:r>
              <a:rPr lang="uk-UA" dirty="0" smtClean="0">
                <a:solidFill>
                  <a:srgbClr val="FF0000"/>
                </a:solidFill>
              </a:rPr>
              <a:t>ВІЛ/</a:t>
            </a:r>
            <a:r>
              <a:rPr lang="uk-UA" dirty="0" err="1" smtClean="0">
                <a:solidFill>
                  <a:srgbClr val="FF0000"/>
                </a:solidFill>
              </a:rPr>
              <a:t>СНІДом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В ХІРУРГІЧНІЙ КЛІНІЦІ, ТОЙ ЯКОМОГА КРАЩЕ БУДЕ ПРОВОДИТИ ПРОФІЛАКТИКУ ВНУТРІШНЬО-ЛІКАРНЯНОГО ІНФІКУВАННЯ </a:t>
            </a:r>
            <a:r>
              <a:rPr lang="uk-UA" dirty="0" smtClean="0">
                <a:solidFill>
                  <a:srgbClr val="FF0000"/>
                </a:solidFill>
              </a:rPr>
              <a:t>ВІЛ/</a:t>
            </a:r>
            <a:r>
              <a:rPr lang="uk-UA" dirty="0" err="1" smtClean="0">
                <a:solidFill>
                  <a:srgbClr val="FF0000"/>
                </a:solidFill>
              </a:rPr>
              <a:t>СНІДом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МЕДИЧНИХ ПРАЦІВНИКІВ!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ВНЕСЕННЯ ПРОПОЗИЦІЇ ТОВАРИСТВУ ХІРУРГІВ міста Кривий Ріг</a:t>
            </a:r>
            <a:endParaRPr lang="ru-RU" sz="36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Підсумовуючи результати численних епідеміологічних та експериментальних досліджень і обчислень, ступінь ризику професійної експозиції та ризику ВІЛ – інфікування слід класифікувати так:</a:t>
            </a:r>
          </a:p>
          <a:p>
            <a:pPr algn="ctr">
              <a:buNone/>
            </a:pPr>
            <a:r>
              <a:rPr lang="en-US" b="1" i="1" dirty="0" smtClean="0"/>
              <a:t>‘’</a:t>
            </a:r>
            <a:r>
              <a:rPr lang="uk-UA" b="1" i="1" dirty="0" smtClean="0"/>
              <a:t>Найвищий ризик</a:t>
            </a:r>
            <a:r>
              <a:rPr lang="en-US" b="1" i="1" dirty="0" smtClean="0"/>
              <a:t>’’</a:t>
            </a:r>
            <a:r>
              <a:rPr lang="uk-UA" b="1" i="1" dirty="0" smtClean="0"/>
              <a:t>:</a:t>
            </a:r>
          </a:p>
          <a:p>
            <a:r>
              <a:rPr lang="uk-UA" dirty="0" smtClean="0"/>
              <a:t> </a:t>
            </a:r>
            <a:r>
              <a:rPr lang="uk-UA" i="1" dirty="0" smtClean="0"/>
              <a:t>А</a:t>
            </a:r>
            <a:r>
              <a:rPr lang="uk-UA" dirty="0" smtClean="0"/>
              <a:t> – </a:t>
            </a:r>
            <a:r>
              <a:rPr lang="uk-UA" dirty="0" err="1" smtClean="0"/>
              <a:t>парентеральний</a:t>
            </a:r>
            <a:r>
              <a:rPr lang="uk-UA" dirty="0" smtClean="0"/>
              <a:t> контакт з відносно великим обсягом крові пацієнта ( наприклад глибокий прокол </a:t>
            </a:r>
            <a:r>
              <a:rPr lang="uk-UA" dirty="0" smtClean="0"/>
              <a:t>голкою, </a:t>
            </a:r>
            <a:r>
              <a:rPr lang="uk-UA" dirty="0" smtClean="0"/>
              <a:t>яка була в просвіті судини хворого);</a:t>
            </a:r>
            <a:endParaRPr lang="ru-RU" dirty="0" smtClean="0"/>
          </a:p>
          <a:p>
            <a:r>
              <a:rPr lang="uk-UA" dirty="0" smtClean="0"/>
              <a:t> </a:t>
            </a:r>
            <a:r>
              <a:rPr lang="uk-UA" i="1" dirty="0" smtClean="0"/>
              <a:t>В</a:t>
            </a:r>
            <a:r>
              <a:rPr lang="uk-UA" dirty="0" smtClean="0"/>
              <a:t> – контакт з </a:t>
            </a:r>
            <a:r>
              <a:rPr lang="uk-UA" dirty="0" smtClean="0"/>
              <a:t>кров'ю, </a:t>
            </a:r>
            <a:r>
              <a:rPr lang="uk-UA" dirty="0" smtClean="0"/>
              <a:t>яка </a:t>
            </a:r>
            <a:r>
              <a:rPr lang="uk-UA" dirty="0" smtClean="0"/>
              <a:t>завідомо </a:t>
            </a:r>
            <a:r>
              <a:rPr lang="uk-UA" dirty="0" smtClean="0"/>
              <a:t>ВІЛ – інфікована;</a:t>
            </a:r>
          </a:p>
          <a:p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РИЗИК ВНУТРІШНЬО-ЛІКАРНЯНОГО ВІЛ-ІНФІКУВАННЯ ХІРУРГІВ</a:t>
            </a:r>
            <a:endParaRPr lang="ru-RU" sz="36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i="1" dirty="0" smtClean="0"/>
              <a:t>‘’</a:t>
            </a:r>
            <a:r>
              <a:rPr lang="uk-UA" b="1" i="1" dirty="0" smtClean="0"/>
              <a:t>Підвищений ризик</a:t>
            </a:r>
            <a:r>
              <a:rPr lang="en-US" b="1" i="1" dirty="0" smtClean="0"/>
              <a:t>’’</a:t>
            </a:r>
            <a:r>
              <a:rPr lang="uk-UA" b="1" i="1" dirty="0" smtClean="0"/>
              <a:t>:</a:t>
            </a:r>
          </a:p>
          <a:p>
            <a:r>
              <a:rPr lang="uk-UA" dirty="0" smtClean="0"/>
              <a:t> виконання однієї з умов – </a:t>
            </a:r>
            <a:r>
              <a:rPr lang="en-US" dirty="0" smtClean="0"/>
              <a:t>‘’</a:t>
            </a:r>
            <a:r>
              <a:rPr lang="uk-UA" dirty="0" smtClean="0"/>
              <a:t>А</a:t>
            </a:r>
            <a:r>
              <a:rPr lang="en-US" dirty="0" smtClean="0"/>
              <a:t>’’ </a:t>
            </a:r>
            <a:r>
              <a:rPr lang="uk-UA" dirty="0" smtClean="0"/>
              <a:t>або </a:t>
            </a:r>
            <a:r>
              <a:rPr lang="en-US" dirty="0" smtClean="0"/>
              <a:t>‘’</a:t>
            </a:r>
            <a:r>
              <a:rPr lang="uk-UA" dirty="0" smtClean="0"/>
              <a:t>В</a:t>
            </a:r>
            <a:r>
              <a:rPr lang="en-US" dirty="0" smtClean="0"/>
              <a:t>’’</a:t>
            </a:r>
            <a:r>
              <a:rPr lang="uk-UA" dirty="0" smtClean="0"/>
              <a:t>;</a:t>
            </a:r>
          </a:p>
          <a:p>
            <a:r>
              <a:rPr lang="uk-UA" dirty="0" smtClean="0"/>
              <a:t> тривалий нашкірний контакт чи велика   поверхня контакту;</a:t>
            </a:r>
          </a:p>
          <a:p>
            <a:r>
              <a:rPr lang="uk-UA" dirty="0" smtClean="0"/>
              <a:t> при експозиції  з пошкодженою шкірою;</a:t>
            </a:r>
          </a:p>
          <a:p>
            <a:pPr algn="ctr">
              <a:buNone/>
            </a:pPr>
            <a:r>
              <a:rPr lang="en-US" b="1" i="1" dirty="0" smtClean="0"/>
              <a:t>“</a:t>
            </a:r>
            <a:r>
              <a:rPr lang="uk-UA" b="1" i="1" dirty="0" smtClean="0"/>
              <a:t>Помірний ризик</a:t>
            </a:r>
            <a:r>
              <a:rPr lang="en-US" b="1" i="1" dirty="0" smtClean="0"/>
              <a:t>”</a:t>
            </a:r>
            <a:r>
              <a:rPr lang="uk-UA" b="1" i="1" dirty="0" smtClean="0"/>
              <a:t>:</a:t>
            </a:r>
          </a:p>
          <a:p>
            <a:pPr>
              <a:buNone/>
            </a:pPr>
            <a:r>
              <a:rPr lang="uk-UA" dirty="0" smtClean="0"/>
              <a:t>   усі інші обставини професійної експозиції, за винятком умов </a:t>
            </a:r>
            <a:r>
              <a:rPr lang="en-US" dirty="0" smtClean="0"/>
              <a:t>“</a:t>
            </a:r>
            <a:r>
              <a:rPr lang="uk-UA" dirty="0" smtClean="0"/>
              <a:t>А</a:t>
            </a:r>
            <a:r>
              <a:rPr lang="en-US" dirty="0" smtClean="0"/>
              <a:t>”</a:t>
            </a:r>
            <a:r>
              <a:rPr lang="uk-UA" dirty="0" smtClean="0"/>
              <a:t> і</a:t>
            </a:r>
            <a:r>
              <a:rPr lang="en-US" dirty="0" smtClean="0"/>
              <a:t> “</a:t>
            </a:r>
            <a:r>
              <a:rPr lang="uk-UA" dirty="0" smtClean="0"/>
              <a:t>В</a:t>
            </a:r>
            <a:r>
              <a:rPr lang="en-US" dirty="0" smtClean="0"/>
              <a:t>”</a:t>
            </a:r>
            <a:r>
              <a:rPr lang="uk-UA" dirty="0" smtClean="0"/>
              <a:t> ( наприклад прокол голкою при зашиванні тканин пацієнта з </a:t>
            </a:r>
            <a:r>
              <a:rPr lang="uk-UA" dirty="0" err="1" smtClean="0"/>
              <a:t>безсимптомною</a:t>
            </a:r>
            <a:r>
              <a:rPr lang="uk-UA" dirty="0" smtClean="0"/>
              <a:t> ВІЛ – інфекцією).</a:t>
            </a:r>
          </a:p>
          <a:p>
            <a:pPr algn="ctr">
              <a:buNone/>
            </a:pPr>
            <a:r>
              <a:rPr lang="uk-UA" dirty="0" smtClean="0"/>
              <a:t>  </a:t>
            </a:r>
            <a:r>
              <a:rPr lang="uk-UA" dirty="0" smtClean="0">
                <a:solidFill>
                  <a:srgbClr val="FF0000"/>
                </a:solidFill>
              </a:rPr>
              <a:t>Такий розподіл спрощений,проте він дає змогу негайно кваліфікувати ступінь ризику інфікування медичного персоналу й без зволікань розпочати належну профілактику професійного захворювання – фактично та юридично!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РИЗИК ВНУТРІШНЬО-ЛІКАРНЯНОГО ВІЛ-ІНФІКУВАННЯ ХІРУРГІВ</a:t>
            </a:r>
            <a:endParaRPr lang="ru-RU" sz="36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200" b="1" i="1" dirty="0" smtClean="0"/>
              <a:t>1. Підвищена ВІЛ – настороженість: </a:t>
            </a:r>
          </a:p>
          <a:p>
            <a:r>
              <a:rPr lang="en-US" sz="3200" dirty="0" smtClean="0"/>
              <a:t>NB!</a:t>
            </a:r>
            <a:r>
              <a:rPr lang="uk-UA" sz="3200" dirty="0" smtClean="0"/>
              <a:t> доктрина гіпердіагностики ВІЛ – інфекції прийнята в усіх провідних клініках світу </a:t>
            </a:r>
            <a:r>
              <a:rPr lang="en-US" sz="3200" b="1" i="1" u="sng" dirty="0" smtClean="0">
                <a:solidFill>
                  <a:srgbClr val="FF0000"/>
                </a:solidFill>
              </a:rPr>
              <a:t>“</a:t>
            </a:r>
            <a:r>
              <a:rPr lang="uk-UA" sz="3200" b="1" i="1" u="sng" dirty="0" smtClean="0">
                <a:solidFill>
                  <a:srgbClr val="FF0000"/>
                </a:solidFill>
              </a:rPr>
              <a:t>незалежно від результатів серологічних досліджень, на всіх етапах діагностично-лікувального алгоритму кожного пацієнта слід трактувати як інфікованого</a:t>
            </a:r>
            <a:r>
              <a:rPr lang="en-US" sz="3200" b="1" i="1" u="sng" dirty="0" smtClean="0">
                <a:solidFill>
                  <a:srgbClr val="FF0000"/>
                </a:solidFill>
              </a:rPr>
              <a:t>”</a:t>
            </a:r>
            <a:r>
              <a:rPr lang="uk-UA" sz="3200" b="1" i="1" u="sng" dirty="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i="1" dirty="0" smtClean="0"/>
              <a:t>ПОПЕРЕДЖЕННЯ ВНУТРІШНЬО-ЛІКАРНЯНОГО ТА ІНТРАОПЕРАЦІЙНОГО ІНФІКУВАННЯ ВІЛ ХІРУРГІВ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>
            <a:normAutofit fontScale="77500" lnSpcReduction="20000"/>
          </a:bodyPr>
          <a:lstStyle/>
          <a:p>
            <a:r>
              <a:rPr lang="uk-UA" b="1" i="1" dirty="0" smtClean="0"/>
              <a:t>2. Заходи попередження професійної експозиції:</a:t>
            </a:r>
          </a:p>
          <a:p>
            <a:r>
              <a:rPr lang="uk-UA" i="1" dirty="0" smtClean="0"/>
              <a:t>а) бар'єрні засоби захисту:</a:t>
            </a:r>
          </a:p>
          <a:p>
            <a:r>
              <a:rPr lang="uk-UA" dirty="0" smtClean="0"/>
              <a:t>Хірургічні рукавички (краще 2 пари);</a:t>
            </a:r>
          </a:p>
          <a:p>
            <a:r>
              <a:rPr lang="uk-UA" dirty="0" smtClean="0"/>
              <a:t>Захисні окуляри;</a:t>
            </a:r>
          </a:p>
          <a:p>
            <a:r>
              <a:rPr lang="uk-UA" dirty="0" smtClean="0"/>
              <a:t>Непромокальні халати;</a:t>
            </a:r>
          </a:p>
          <a:p>
            <a:r>
              <a:rPr lang="uk-UA" dirty="0" smtClean="0"/>
              <a:t>Нарукавники;</a:t>
            </a:r>
          </a:p>
          <a:p>
            <a:r>
              <a:rPr lang="uk-UA" dirty="0" err="1" smtClean="0"/>
              <a:t>Бахіли</a:t>
            </a:r>
            <a:r>
              <a:rPr lang="uk-UA" dirty="0" smtClean="0"/>
              <a:t>;</a:t>
            </a:r>
          </a:p>
          <a:p>
            <a:r>
              <a:rPr lang="uk-UA" i="1" dirty="0" smtClean="0"/>
              <a:t>б) зменшення імовірності професійної експозиції – </a:t>
            </a:r>
            <a:r>
              <a:rPr lang="en-US" i="1" dirty="0" smtClean="0"/>
              <a:t>‘’</a:t>
            </a:r>
            <a:r>
              <a:rPr lang="uk-UA" i="1" dirty="0" smtClean="0"/>
              <a:t>дистанційна хірургія</a:t>
            </a:r>
            <a:r>
              <a:rPr lang="en-US" i="1" dirty="0" smtClean="0"/>
              <a:t>’’</a:t>
            </a:r>
            <a:r>
              <a:rPr lang="uk-UA" i="1" dirty="0" smtClean="0"/>
              <a:t>:</a:t>
            </a:r>
          </a:p>
          <a:p>
            <a:r>
              <a:rPr lang="uk-UA" dirty="0" smtClean="0"/>
              <a:t>Маніпуляції з тканинами проводяться за допомогою інструментарію;</a:t>
            </a:r>
          </a:p>
          <a:p>
            <a:r>
              <a:rPr lang="uk-UA" dirty="0" smtClean="0"/>
              <a:t>При проведені голки через тканини використовується тільки пінцет;</a:t>
            </a:r>
          </a:p>
          <a:p>
            <a:r>
              <a:rPr lang="uk-UA" dirty="0" smtClean="0"/>
              <a:t>Вузли зав'язуються інструментами;</a:t>
            </a:r>
          </a:p>
          <a:p>
            <a:r>
              <a:rPr lang="uk-UA" dirty="0" smtClean="0"/>
              <a:t>Інструменти подаються за схемою: медична сестра   проміжний стерильний столик           хірург і навпаки;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i="1" dirty="0" smtClean="0"/>
              <a:t>ПОПЕРЕДЖЕННЯ ВНУТРІШНЬО-ЛІКАРНЯНОГО ТА ІНТРАОПЕРАЦІЙНОГО ІНФІКУВАННЯ ВІЛ ХІРУРГІВ</a:t>
            </a:r>
            <a:endParaRPr lang="ru-RU" sz="32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7924800" y="57150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181600" y="59436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533400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1983 та 1988 </a:t>
            </a:r>
            <a:r>
              <a:rPr lang="uk-UA" dirty="0" smtClean="0"/>
              <a:t>рік - </a:t>
            </a:r>
            <a:r>
              <a:rPr lang="uk-UA" dirty="0" smtClean="0"/>
              <a:t>опубліковано повідомлення про 2 випадки смерті від </a:t>
            </a:r>
            <a:r>
              <a:rPr lang="uk-UA" dirty="0" err="1" smtClean="0"/>
              <a:t>СНІДу</a:t>
            </a:r>
            <a:r>
              <a:rPr lang="uk-UA" dirty="0" smtClean="0"/>
              <a:t> серед </a:t>
            </a:r>
            <a:r>
              <a:rPr lang="uk-UA" dirty="0" smtClean="0"/>
              <a:t>хірургів, </a:t>
            </a:r>
            <a:r>
              <a:rPr lang="uk-UA" dirty="0" smtClean="0"/>
              <a:t>які працювали у Заїрі та Англії.</a:t>
            </a:r>
          </a:p>
          <a:p>
            <a:r>
              <a:rPr lang="uk-UA" dirty="0" smtClean="0"/>
              <a:t>1986 </a:t>
            </a:r>
            <a:r>
              <a:rPr lang="uk-UA" dirty="0" smtClean="0"/>
              <a:t>рік - </a:t>
            </a:r>
            <a:r>
              <a:rPr lang="uk-UA" dirty="0" smtClean="0"/>
              <a:t>ВООЗ приймає рішення назвати </a:t>
            </a:r>
            <a:r>
              <a:rPr lang="uk-UA" dirty="0" err="1" smtClean="0"/>
              <a:t>ретровірус</a:t>
            </a:r>
            <a:r>
              <a:rPr lang="uk-UA" dirty="0" smtClean="0"/>
              <a:t> </a:t>
            </a:r>
            <a:r>
              <a:rPr lang="en-US" dirty="0" smtClean="0"/>
              <a:t>HIV</a:t>
            </a:r>
            <a:r>
              <a:rPr lang="uk-UA" dirty="0" smtClean="0"/>
              <a:t> (</a:t>
            </a:r>
            <a:r>
              <a:rPr lang="en-US" dirty="0" smtClean="0"/>
              <a:t>human immunodeficiency virus)</a:t>
            </a:r>
            <a:r>
              <a:rPr lang="uk-UA" dirty="0" smtClean="0"/>
              <a:t>, що </a:t>
            </a:r>
            <a:r>
              <a:rPr lang="uk-UA" dirty="0" smtClean="0"/>
              <a:t>українською означає </a:t>
            </a:r>
            <a:r>
              <a:rPr lang="uk-UA" dirty="0" smtClean="0"/>
              <a:t>ВІЛ.</a:t>
            </a:r>
          </a:p>
          <a:p>
            <a:r>
              <a:rPr lang="uk-UA" dirty="0" smtClean="0"/>
              <a:t>1986 </a:t>
            </a:r>
            <a:r>
              <a:rPr lang="uk-UA" dirty="0" smtClean="0"/>
              <a:t>рік - </a:t>
            </a:r>
            <a:r>
              <a:rPr lang="en-US" dirty="0" err="1" smtClean="0"/>
              <a:t>F.Clavel</a:t>
            </a:r>
            <a:r>
              <a:rPr lang="en-US" dirty="0" smtClean="0"/>
              <a:t> </a:t>
            </a:r>
            <a:r>
              <a:rPr lang="uk-UA" dirty="0" smtClean="0"/>
              <a:t>та </a:t>
            </a:r>
            <a:r>
              <a:rPr lang="en-US" dirty="0" err="1" smtClean="0"/>
              <a:t>L.Montagnier</a:t>
            </a:r>
            <a:r>
              <a:rPr lang="en-US" dirty="0" smtClean="0"/>
              <a:t> </a:t>
            </a:r>
            <a:r>
              <a:rPr lang="uk-UA" dirty="0" smtClean="0"/>
              <a:t>з групою вчених виявили в крові двох громадян Гвінеї ВІЛ 2.</a:t>
            </a:r>
          </a:p>
          <a:p>
            <a:r>
              <a:rPr lang="uk-UA" dirty="0" smtClean="0"/>
              <a:t>1992 рік сформульовано біологічне значення </a:t>
            </a:r>
            <a:r>
              <a:rPr lang="uk-UA" dirty="0" err="1" smtClean="0"/>
              <a:t>СНІДу</a:t>
            </a:r>
            <a:r>
              <a:rPr lang="uk-UA" dirty="0" smtClean="0"/>
              <a:t> </a:t>
            </a:r>
            <a:r>
              <a:rPr lang="uk-UA" dirty="0" smtClean="0"/>
              <a:t>– це: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   1) Менше ніж 300 лімфоцитів Т – </a:t>
            </a:r>
            <a:r>
              <a:rPr lang="uk-UA" dirty="0" err="1" smtClean="0"/>
              <a:t>хелперів</a:t>
            </a:r>
            <a:r>
              <a:rPr lang="uk-UA" dirty="0" smtClean="0"/>
              <a:t> в 1 мм3 корі (при нормі 800 – 1200 в 1 мм3)</a:t>
            </a:r>
          </a:p>
          <a:p>
            <a:pPr>
              <a:buNone/>
            </a:pPr>
            <a:r>
              <a:rPr lang="uk-UA" dirty="0" smtClean="0"/>
              <a:t>    2)Відсутність однієї із відомих причин імунодефіциту (</a:t>
            </a:r>
            <a:r>
              <a:rPr lang="uk-UA" dirty="0" err="1" smtClean="0"/>
              <a:t>генеточної</a:t>
            </a:r>
            <a:r>
              <a:rPr lang="uk-UA" dirty="0" smtClean="0"/>
              <a:t>, токсичної та ін.)</a:t>
            </a:r>
          </a:p>
          <a:p>
            <a:pPr>
              <a:buNone/>
            </a:pPr>
            <a:r>
              <a:rPr lang="uk-UA" dirty="0" smtClean="0"/>
              <a:t>    3) Наявність ВІЛ – інфекції, яка підтверджена специфічними тестами.</a:t>
            </a:r>
          </a:p>
          <a:p>
            <a:r>
              <a:rPr lang="uk-UA" dirty="0" smtClean="0"/>
              <a:t>Щодо питання про місце і час виникнення ВІЛ, то кінцевої відповіді </a:t>
            </a:r>
            <a:r>
              <a:rPr lang="uk-UA" dirty="0" smtClean="0"/>
              <a:t>немає. Найімовірнішою </a:t>
            </a:r>
            <a:r>
              <a:rPr lang="uk-UA" dirty="0" smtClean="0"/>
              <a:t>гіпотезу є та, яка пропонує вважати батьківщиною ВІЛ тропічну Африку.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b="1" i="1" dirty="0" smtClean="0"/>
              <a:t>3. Вчасне виявлення професійної експозиції:</a:t>
            </a:r>
          </a:p>
          <a:p>
            <a:pPr>
              <a:buNone/>
            </a:pPr>
            <a:r>
              <a:rPr lang="uk-UA" dirty="0" smtClean="0"/>
              <a:t>   вчасно виявлення СПР – запорука успішної </a:t>
            </a:r>
            <a:r>
              <a:rPr lang="uk-UA" dirty="0" err="1" smtClean="0"/>
              <a:t>постекспозиційної</a:t>
            </a:r>
            <a:r>
              <a:rPr lang="uk-UA" dirty="0" smtClean="0"/>
              <a:t> профілактики. Проте на один випадок візуально виявленого СПР припадає 3,68 непомічених.</a:t>
            </a:r>
          </a:p>
          <a:p>
            <a:r>
              <a:rPr lang="uk-UA" b="1" i="1" dirty="0" smtClean="0"/>
              <a:t>4. Попередження наслідків контакту з біологічними середовищами пацієнта: </a:t>
            </a:r>
            <a:r>
              <a:rPr lang="uk-UA" dirty="0" smtClean="0"/>
              <a:t>медикаментозна </a:t>
            </a:r>
            <a:r>
              <a:rPr lang="uk-UA" dirty="0" err="1" smtClean="0"/>
              <a:t>протиретровірусна</a:t>
            </a:r>
            <a:r>
              <a:rPr lang="uk-UA" dirty="0" smtClean="0"/>
              <a:t> профілактика при професійній експозиції до ВІЛ. </a:t>
            </a:r>
            <a:r>
              <a:rPr lang="en-US" dirty="0" smtClean="0">
                <a:solidFill>
                  <a:srgbClr val="FF0000"/>
                </a:solidFill>
              </a:rPr>
              <a:t>NB!</a:t>
            </a:r>
            <a:r>
              <a:rPr lang="uk-UA" dirty="0" smtClean="0">
                <a:solidFill>
                  <a:srgbClr val="FF0000"/>
                </a:solidFill>
              </a:rPr>
              <a:t> Проводиться тільки </a:t>
            </a:r>
            <a:r>
              <a:rPr lang="uk-UA" dirty="0" smtClean="0">
                <a:solidFill>
                  <a:srgbClr val="FF0000"/>
                </a:solidFill>
              </a:rPr>
              <a:t>за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показанням та за згодою медичного працівника!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i="1" dirty="0" smtClean="0"/>
              <a:t>ПОПЕРЕДЖЕННЯ ВНУТРІШНЬО-ЛІКАРНЯНОГО ТА ІНТРАОПЕРАЦІЙНОГО ІНФІКУВАННЯ ВІЛ ХІРУРГІВ</a:t>
            </a:r>
            <a:endParaRPr lang="ru-RU" sz="32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52400"/>
            <a:ext cx="8458200" cy="6477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uk-UA" b="1" i="1" dirty="0" smtClean="0"/>
              <a:t>Будь-яке ушкодження шкіри, слизових оболонок медперсоналу, забруднення їх </a:t>
            </a:r>
            <a:r>
              <a:rPr lang="uk-UA" b="1" i="1" dirty="0" err="1" smtClean="0"/>
              <a:t>біоматеріалом</a:t>
            </a:r>
            <a:r>
              <a:rPr lang="uk-UA" b="1" i="1" dirty="0" smtClean="0"/>
              <a:t> пацієнтів під час надання їм медичної допомоги повинно кваліфікуватись як можливий контакт з матеріалом, який містить ВІЛ або інший збудник інфекційного захворювання.</a:t>
            </a:r>
            <a:endParaRPr lang="ru-RU" b="1" i="1" dirty="0" smtClean="0"/>
          </a:p>
          <a:p>
            <a:r>
              <a:rPr lang="uk-UA" b="1" dirty="0" smtClean="0"/>
              <a:t>1. </a:t>
            </a:r>
            <a:r>
              <a:rPr lang="uk-UA" dirty="0" smtClean="0"/>
              <a:t>Якщо контакт з </a:t>
            </a:r>
            <a:r>
              <a:rPr lang="uk-UA" dirty="0" smtClean="0"/>
              <a:t>кров'ю, іншими </a:t>
            </a:r>
            <a:r>
              <a:rPr lang="uk-UA" dirty="0" smtClean="0"/>
              <a:t>біологічними рідинами та матеріалами супроводжувався порушенням цілісності шкіри /уколом, порізом/, потерпілий повинен: </a:t>
            </a:r>
            <a:endParaRPr lang="ru-RU" dirty="0" smtClean="0"/>
          </a:p>
          <a:p>
            <a:pPr lvl="0"/>
            <a:r>
              <a:rPr lang="uk-UA" dirty="0" smtClean="0"/>
              <a:t>зняти рукавички робочою поверхнею усередину </a:t>
            </a:r>
            <a:endParaRPr lang="ru-RU" dirty="0" smtClean="0"/>
          </a:p>
          <a:p>
            <a:pPr lvl="0"/>
            <a:r>
              <a:rPr lang="uk-UA" dirty="0" smtClean="0"/>
              <a:t>ушкоджене місце обробити одним із дезінфектантів(70% розчином етилового спирту, 5% настоянкою йоду при порізах</a:t>
            </a:r>
            <a:r>
              <a:rPr lang="uk-UA" baseline="-25000" dirty="0" smtClean="0"/>
              <a:t>7</a:t>
            </a:r>
            <a:r>
              <a:rPr lang="uk-UA" dirty="0" smtClean="0"/>
              <a:t>3%перекисом водню);</a:t>
            </a:r>
            <a:endParaRPr lang="ru-RU" dirty="0" smtClean="0"/>
          </a:p>
          <a:p>
            <a:pPr lvl="0"/>
            <a:r>
              <a:rPr lang="uk-UA" dirty="0" smtClean="0"/>
              <a:t>ретельно вимити руки з милом під проточною водою, а потім протерти їх 70 % розчином етилового спирту</a:t>
            </a:r>
            <a:endParaRPr lang="ru-RU" dirty="0" smtClean="0"/>
          </a:p>
          <a:p>
            <a:pPr lvl="0"/>
            <a:r>
              <a:rPr lang="uk-UA" dirty="0" smtClean="0"/>
              <a:t>на рану накласти пластир, надіти </a:t>
            </a:r>
            <a:r>
              <a:rPr lang="uk-UA" dirty="0" err="1" smtClean="0"/>
              <a:t>напальчник</a:t>
            </a:r>
            <a:endParaRPr lang="ru-RU" dirty="0" smtClean="0"/>
          </a:p>
          <a:p>
            <a:pPr lvl="0"/>
            <a:r>
              <a:rPr lang="uk-UA" dirty="0" smtClean="0"/>
              <a:t>при необхідності продовжувати роботу одягти нові гумові рукавички</a:t>
            </a:r>
            <a:endParaRPr lang="ru-RU" dirty="0" smtClean="0"/>
          </a:p>
          <a:p>
            <a:pPr lvl="0"/>
            <a:r>
              <a:rPr lang="uk-UA" dirty="0" smtClean="0"/>
              <a:t>терміново повідомити керівництво лікувально-профілактичного закладу про аварію для її реєстрації та проведення екстреної профілактики ВІЛ-інфекції</a:t>
            </a:r>
            <a:endParaRPr lang="ru-RU" dirty="0" smtClean="0"/>
          </a:p>
          <a:p>
            <a:endParaRPr lang="ru-RU" dirty="0" smtClean="0"/>
          </a:p>
          <a:p>
            <a:r>
              <a:rPr lang="uk-UA" b="1" dirty="0" smtClean="0"/>
              <a:t>2. </a:t>
            </a:r>
            <a:r>
              <a:rPr lang="uk-UA" dirty="0" smtClean="0"/>
              <a:t>У випадку забруднення кров'ю або іншими </a:t>
            </a:r>
            <a:r>
              <a:rPr lang="uk-UA" dirty="0" err="1" smtClean="0"/>
              <a:t>біорідинами</a:t>
            </a:r>
            <a:r>
              <a:rPr lang="uk-UA" dirty="0" smtClean="0"/>
              <a:t> без ушкодження шкіри;</a:t>
            </a:r>
            <a:endParaRPr lang="ru-RU" dirty="0" smtClean="0"/>
          </a:p>
          <a:p>
            <a:pPr lvl="0"/>
            <a:r>
              <a:rPr lang="uk-UA" dirty="0" smtClean="0"/>
              <a:t>обробити місце забруднення одним із дезінфектантів (70% розчином етилового спирту, 3%розчином перекису водню. 0,3 % розчином </a:t>
            </a:r>
            <a:r>
              <a:rPr lang="uk-UA" dirty="0" err="1" smtClean="0"/>
              <a:t>клорсепту</a:t>
            </a:r>
            <a:r>
              <a:rPr lang="uk-UA" dirty="0" smtClean="0"/>
              <a:t>):</a:t>
            </a:r>
            <a:endParaRPr lang="ru-RU" dirty="0" smtClean="0"/>
          </a:p>
          <a:p>
            <a:pPr lvl="0"/>
            <a:r>
              <a:rPr lang="ru-RU" dirty="0" smtClean="0"/>
              <a:t> </a:t>
            </a:r>
            <a:r>
              <a:rPr lang="uk-UA" dirty="0" smtClean="0"/>
              <a:t>промити водою з милом і вдруге обробити спиртом.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>ЗАХОДИ ПРИ ПОРАНЕННЯХ, КОНТАКТАХ З КРОВ'Ю, ІНШИМИ БІОЛОГІЧНИМИ МАТЕРІАЛАМИ ВІЛ-ІНФІКОВАНОГО ЧИ ХВОРОГО НА СНІД ПАЦІЄНТА</a:t>
            </a:r>
            <a:br>
              <a:rPr lang="uk-UA" sz="2700" dirty="0" smtClean="0"/>
            </a:br>
            <a:r>
              <a:rPr lang="uk-UA" sz="2700" dirty="0" smtClean="0"/>
              <a:t> Наказ № 120 (25.05.2000р.)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943600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 smtClean="0"/>
              <a:t>З. </a:t>
            </a:r>
            <a:r>
              <a:rPr lang="uk-UA" dirty="0" smtClean="0"/>
              <a:t>У разі потрапляння </a:t>
            </a:r>
            <a:r>
              <a:rPr lang="uk-UA" dirty="0" err="1" smtClean="0"/>
              <a:t>біоматеріалу</a:t>
            </a:r>
            <a:r>
              <a:rPr lang="uk-UA" dirty="0" smtClean="0"/>
              <a:t> на слизові оболонки:</a:t>
            </a:r>
            <a:endParaRPr lang="ru-RU" dirty="0" smtClean="0"/>
          </a:p>
          <a:p>
            <a:pPr lvl="0"/>
            <a:r>
              <a:rPr lang="uk-UA" dirty="0" smtClean="0"/>
              <a:t>ротової порожнини-прополоскати 70</a:t>
            </a:r>
            <a:r>
              <a:rPr lang="uk-UA" dirty="0" smtClean="0"/>
              <a:t>°/. розчином </a:t>
            </a:r>
            <a:r>
              <a:rPr lang="uk-UA" dirty="0" smtClean="0"/>
              <a:t>етилового спирту</a:t>
            </a:r>
            <a:endParaRPr lang="ru-RU" dirty="0" smtClean="0"/>
          </a:p>
          <a:p>
            <a:pPr lvl="0"/>
            <a:r>
              <a:rPr lang="uk-UA" dirty="0" smtClean="0"/>
              <a:t>порожнини носа-закапати 30% розчином альбуциду</a:t>
            </a:r>
            <a:endParaRPr lang="ru-RU" dirty="0" smtClean="0"/>
          </a:p>
          <a:p>
            <a:pPr lvl="0"/>
            <a:r>
              <a:rPr lang="uk-UA" dirty="0" smtClean="0"/>
              <a:t>очі-промити водою(чистими руками),закапати 30%розчином альбуциду</a:t>
            </a:r>
            <a:endParaRPr lang="ru-RU" dirty="0" smtClean="0"/>
          </a:p>
          <a:p>
            <a:r>
              <a:rPr lang="uk-UA" dirty="0" smtClean="0"/>
              <a:t>Для обробки носа і очей можна використовувати 0,05%розчин перманганату калію.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uk-UA" b="1" dirty="0" smtClean="0"/>
              <a:t>4. </a:t>
            </a:r>
            <a:r>
              <a:rPr lang="uk-UA" dirty="0" smtClean="0"/>
              <a:t>Для зниження вірогідності професійного зараження віл-інфекцією:</a:t>
            </a:r>
            <a:endParaRPr lang="ru-RU" dirty="0" smtClean="0"/>
          </a:p>
          <a:p>
            <a:pPr lvl="0"/>
            <a:r>
              <a:rPr lang="uk-UA" dirty="0" smtClean="0"/>
              <a:t>при підготовці до проведення маніпуляцій ВІЛ - інфікованому, мед. персонал повинен переконатися в цілісності складу аптечки;</a:t>
            </a:r>
            <a:endParaRPr lang="ru-RU" dirty="0" smtClean="0"/>
          </a:p>
          <a:p>
            <a:pPr lvl="0"/>
            <a:r>
              <a:rPr lang="uk-UA" dirty="0" smtClean="0"/>
              <a:t>здійснювати маніпуляції в присутності іншого спеціаліста, який може у разі розриву гумової рукавички, чи порізі продовжити виконання медичної маніпуляції;</a:t>
            </a:r>
            <a:endParaRPr lang="ru-RU" dirty="0" smtClean="0"/>
          </a:p>
          <a:p>
            <a:pPr lvl="0"/>
            <a:r>
              <a:rPr lang="uk-UA" dirty="0" smtClean="0"/>
              <a:t>не терти руками слизові оболонки</a:t>
            </a:r>
            <a:endParaRPr lang="ru-RU" dirty="0" smtClean="0"/>
          </a:p>
          <a:p>
            <a:r>
              <a:rPr lang="uk-UA" dirty="0" smtClean="0"/>
              <a:t>У разі попадання </a:t>
            </a:r>
            <a:r>
              <a:rPr lang="uk-UA" dirty="0" err="1" smtClean="0"/>
              <a:t>біоматеріалу</a:t>
            </a:r>
            <a:r>
              <a:rPr lang="uk-UA" dirty="0" smtClean="0"/>
              <a:t> на </a:t>
            </a:r>
            <a:r>
              <a:rPr lang="uk-UA" dirty="0" smtClean="0"/>
              <a:t>халат, одяг</a:t>
            </a:r>
            <a:r>
              <a:rPr lang="uk-UA" dirty="0" smtClean="0"/>
              <a:t>:</a:t>
            </a:r>
            <a:endParaRPr lang="ru-RU" dirty="0" smtClean="0"/>
          </a:p>
          <a:p>
            <a:pPr lvl="0"/>
            <a:r>
              <a:rPr lang="uk-UA" dirty="0" smtClean="0"/>
              <a:t>одяг зняти і замочити в одному з </a:t>
            </a:r>
            <a:r>
              <a:rPr lang="uk-UA" dirty="0" err="1" smtClean="0"/>
              <a:t>дезрозчинів</a:t>
            </a:r>
            <a:r>
              <a:rPr lang="uk-UA" dirty="0" smtClean="0"/>
              <a:t>;</a:t>
            </a:r>
            <a:endParaRPr lang="ru-RU" dirty="0" smtClean="0"/>
          </a:p>
          <a:p>
            <a:pPr lvl="0"/>
            <a:r>
              <a:rPr lang="uk-UA" dirty="0" smtClean="0"/>
              <a:t>шкіру рук та інших ділянок тіла при їх забруднені через одяг протерти 70% розчином етилового спирту, а потім промити водою милом і повторно протерти спиртом,</a:t>
            </a:r>
            <a:endParaRPr lang="ru-RU" dirty="0" smtClean="0"/>
          </a:p>
          <a:p>
            <a:pPr lvl="0"/>
            <a:r>
              <a:rPr lang="uk-UA" dirty="0" smtClean="0"/>
              <a:t>забруднене взуття дворазово протерти ганчіркою, змоченою у розчині одного з дезінфікуючих засобів.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1). Незважаючи на прискіпливе вивчення ВІЛ – інфекції світовим медичним товариством, сьогодні провідні складові проблеми-головним чином, своєчасна діагностика,ефективне лікування та профілактика – далекі від остаточного вирішення.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2). ВІЛ/СНІД є особливо небезпечна вірусна інфекція, зі своєю складною епідеміологічною </a:t>
            </a:r>
            <a:r>
              <a:rPr lang="uk-UA" dirty="0" smtClean="0"/>
              <a:t>ситуацією, </a:t>
            </a:r>
            <a:r>
              <a:rPr lang="uk-UA" dirty="0" smtClean="0"/>
              <a:t>на даних якої можна прогнозувати, що щоразу більше медичних працівників будуть контактувати з такими хворими, щораз більше будуть </a:t>
            </a:r>
            <a:r>
              <a:rPr lang="uk-UA" dirty="0" err="1" smtClean="0"/>
              <a:t>наражені</a:t>
            </a:r>
            <a:r>
              <a:rPr lang="uk-UA" dirty="0" smtClean="0"/>
              <a:t> на небезпеку заразитися від пацієнта.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ВИСНОВОК!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3). Так при виконані в сих вимог з  техніки безпеки на робочому місці, та при правильній тактиці і адекватні поведінці після виробничої травми пов'язаної з біологічними середовищами можливо застерегти себе від зараження ВІЛ.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ВИСНОВОК!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71800" y="990600"/>
            <a:ext cx="3048000" cy="4270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All Users\Документы\Мои рисунки\Образцы рисунков\Зака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9533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4950" y="1447800"/>
            <a:ext cx="6293711" cy="92333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ДЯКУЮ ЗА УВАГУ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>
            <a:normAutofit fontScale="25000" lnSpcReduction="20000"/>
          </a:bodyPr>
          <a:lstStyle/>
          <a:p>
            <a:r>
              <a:rPr lang="uk-UA" sz="8000" dirty="0" smtClean="0">
                <a:solidFill>
                  <a:srgbClr val="FF0000"/>
                </a:solidFill>
              </a:rPr>
              <a:t>Ризик внутрішньо-лікарняного інфікування ВІЛ хірургів, персоналу хірургічного відділення!</a:t>
            </a:r>
          </a:p>
          <a:p>
            <a:r>
              <a:rPr lang="uk-UA" sz="8000" dirty="0" smtClean="0">
                <a:solidFill>
                  <a:srgbClr val="FF0000"/>
                </a:solidFill>
              </a:rPr>
              <a:t>Можливість </a:t>
            </a:r>
            <a:r>
              <a:rPr lang="uk-UA" sz="8000" dirty="0" err="1" smtClean="0">
                <a:solidFill>
                  <a:srgbClr val="FF0000"/>
                </a:solidFill>
              </a:rPr>
              <a:t>інтраопераційного</a:t>
            </a:r>
            <a:r>
              <a:rPr lang="uk-UA" sz="8000" dirty="0" smtClean="0">
                <a:solidFill>
                  <a:srgbClr val="FF0000"/>
                </a:solidFill>
              </a:rPr>
              <a:t> ВІЛ-інфікування хірургів.</a:t>
            </a:r>
          </a:p>
          <a:p>
            <a:r>
              <a:rPr lang="uk-UA" sz="8000" dirty="0" smtClean="0">
                <a:solidFill>
                  <a:srgbClr val="FF0000"/>
                </a:solidFill>
              </a:rPr>
              <a:t>Складна епідеміологічна ситуація з </a:t>
            </a:r>
            <a:r>
              <a:rPr lang="uk-UA" sz="8000" dirty="0" smtClean="0">
                <a:solidFill>
                  <a:srgbClr val="FF0000"/>
                </a:solidFill>
              </a:rPr>
              <a:t>ВІЛ/</a:t>
            </a:r>
            <a:r>
              <a:rPr lang="uk-UA" sz="8000" dirty="0" err="1" smtClean="0">
                <a:solidFill>
                  <a:srgbClr val="FF0000"/>
                </a:solidFill>
              </a:rPr>
              <a:t>СНІДу</a:t>
            </a:r>
            <a:r>
              <a:rPr lang="uk-UA" sz="8000" dirty="0" smtClean="0">
                <a:solidFill>
                  <a:srgbClr val="FF0000"/>
                </a:solidFill>
              </a:rPr>
              <a:t>, яка з епідемії може перейти в пандемію.</a:t>
            </a:r>
          </a:p>
          <a:p>
            <a:r>
              <a:rPr lang="uk-UA" sz="8000" dirty="0" smtClean="0"/>
              <a:t>Ураження осіб різного віку, з переважним ураження осіб працездатного віку (18-50 років).</a:t>
            </a:r>
          </a:p>
          <a:p>
            <a:r>
              <a:rPr lang="uk-UA" sz="8000" dirty="0" smtClean="0"/>
              <a:t>Поява ВІЛ-інфікованих пацієнтів з соматичною хірургічною патологією,яка в деяких випадках потребує оперативного лікування.</a:t>
            </a:r>
          </a:p>
          <a:p>
            <a:r>
              <a:rPr lang="uk-UA" sz="8000" dirty="0" smtClean="0"/>
              <a:t>Симуляція соматичної хірургічної патології ВІЛ інфекцією та </a:t>
            </a:r>
            <a:r>
              <a:rPr lang="uk-UA" sz="8000" dirty="0" err="1" smtClean="0"/>
              <a:t>СНІДом</a:t>
            </a:r>
            <a:r>
              <a:rPr lang="uk-UA" sz="8000" dirty="0" smtClean="0"/>
              <a:t>.  </a:t>
            </a:r>
          </a:p>
          <a:p>
            <a:r>
              <a:rPr lang="uk-UA" sz="8000" dirty="0" smtClean="0"/>
              <a:t>Особливості передопераційного та післяопераційного періоду у ВІЛ/СНІД хворих. </a:t>
            </a:r>
          </a:p>
          <a:p>
            <a:r>
              <a:rPr lang="uk-UA" sz="8000" dirty="0" smtClean="0"/>
              <a:t>Етичні та деонтологічні питання при наявності </a:t>
            </a:r>
            <a:r>
              <a:rPr lang="uk-UA" sz="8000" dirty="0" smtClean="0"/>
              <a:t>ВІЛ/СНІД </a:t>
            </a:r>
            <a:r>
              <a:rPr lang="uk-UA" sz="8000" dirty="0" smtClean="0"/>
              <a:t>хворих в хірургічній клініці.</a:t>
            </a:r>
          </a:p>
          <a:p>
            <a:pPr algn="r">
              <a:buNone/>
            </a:pPr>
            <a:endParaRPr lang="uk-UA" sz="4800" dirty="0" smtClean="0"/>
          </a:p>
          <a:p>
            <a:pPr algn="r">
              <a:buNone/>
            </a:pPr>
            <a:endParaRPr lang="uk-UA" sz="4800" dirty="0" smtClean="0"/>
          </a:p>
          <a:p>
            <a:pPr algn="r">
              <a:buNone/>
            </a:pPr>
            <a:r>
              <a:rPr lang="uk-UA" sz="4800" dirty="0" smtClean="0"/>
              <a:t>Павловський М.П.,Ващук В.В.,</a:t>
            </a:r>
            <a:r>
              <a:rPr lang="uk-UA" sz="4800" dirty="0" err="1" smtClean="0"/>
              <a:t>Герич</a:t>
            </a:r>
            <a:r>
              <a:rPr lang="uk-UA" sz="4800" dirty="0" smtClean="0"/>
              <a:t> І.Д.,Ващук В.В.,</a:t>
            </a:r>
            <a:r>
              <a:rPr lang="uk-UA" sz="4800" dirty="0" err="1" smtClean="0"/>
              <a:t>Стояновський</a:t>
            </a:r>
            <a:r>
              <a:rPr lang="uk-UA" sz="4800" dirty="0" smtClean="0"/>
              <a:t> І.В. СНІД у хірургічній клініці. – Тернопіль: </a:t>
            </a:r>
            <a:r>
              <a:rPr lang="uk-UA" sz="4800" dirty="0" err="1" smtClean="0"/>
              <a:t>Укрмедкнига</a:t>
            </a:r>
            <a:r>
              <a:rPr lang="uk-UA" sz="4800" dirty="0" smtClean="0"/>
              <a:t>, 2001.</a:t>
            </a:r>
            <a:endParaRPr lang="ru-RU" sz="4800" dirty="0" smtClean="0"/>
          </a:p>
          <a:p>
            <a:endParaRPr lang="uk-UA" sz="8000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 </a:t>
            </a:r>
          </a:p>
          <a:p>
            <a:endParaRPr lang="uk-UA" dirty="0" smtClean="0"/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АКТУАЛЬНІСТЬ ПРОБЛЕМИ В ХІРУРГІЧНІЙ КЛІНІЦІ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2591</TotalTime>
  <Words>5696</Words>
  <Application>Microsoft Office PowerPoint</Application>
  <PresentationFormat>Экран (4:3)</PresentationFormat>
  <Paragraphs>554</Paragraphs>
  <Slides>86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86</vt:i4>
      </vt:variant>
    </vt:vector>
  </HeadingPairs>
  <TitlesOfParts>
    <vt:vector size="87" baseType="lpstr">
      <vt:lpstr>Открытая</vt:lpstr>
      <vt:lpstr>Дніпропетровська державна медична академія Кафедра хірургії, травматології та ортопедії ФПО</vt:lpstr>
      <vt:lpstr>ГОЛОВНЕ УПРАВЛІННЯ ОХОРОНИ ЗДОРОВЯ ДНІПРОПЕТРОВСЬКОЇ ОБЛДЕРЖАДМІНІСТРАЦІЇ Обласний комунальний заклад “Криворізький Центр профілактики та боротьби зі СНІДом” Головний лікар Кругленко Г.Л. </vt:lpstr>
      <vt:lpstr>ВІЛ/СНІД  </vt:lpstr>
      <vt:lpstr>ПЛАН ДОКЛАДУ</vt:lpstr>
      <vt:lpstr>   ВІЛ інфекція</vt:lpstr>
      <vt:lpstr>ІСТОРІЯ РОЗВИТКУ ВІЛ/СНІДу</vt:lpstr>
      <vt:lpstr>Презентация PowerPoint</vt:lpstr>
      <vt:lpstr>Презентация PowerPoint</vt:lpstr>
      <vt:lpstr>АКТУАЛЬНІСТЬ ПРОБЛЕМИ В ХІРУРГІЧНІЙ КЛІНІЦІ</vt:lpstr>
      <vt:lpstr>ПРИКЛАД</vt:lpstr>
      <vt:lpstr>СТАТИСТИЧНІ ДАННІ</vt:lpstr>
      <vt:lpstr>СТАТИСТИЧНІ ДАННІ</vt:lpstr>
      <vt:lpstr>СТАТИСТИЧНІ ДАННІ</vt:lpstr>
      <vt:lpstr>СТАТИСТИЧНІ ДАННІ             місто Кривий Ріг</vt:lpstr>
      <vt:lpstr>СТАТИСТИЧНІ ДАННІ             місто Кривий Ріг</vt:lpstr>
      <vt:lpstr>ШЛЯХИ ІНФІКУВАННЯ ВІЛ – ІНФЕКЦІЄЮ В МІСТІ КРИВИЙ РІГ</vt:lpstr>
      <vt:lpstr>ІНФІКОВАНІСТЬ МЕДИЧНИХ ПРАЦІВНИКІВ</vt:lpstr>
      <vt:lpstr>ІНФІКОВАНІСТЬ МЕДИЧНИХ ПРАЦІВНИКІВ В МІСТІ КРИВИЙ РІГ</vt:lpstr>
      <vt:lpstr>БІОГРАФІЯ ВІЛ</vt:lpstr>
      <vt:lpstr>МОЛЕКУЛЯРНА МОДЕЛЬ ВІЛ</vt:lpstr>
      <vt:lpstr>СТІЙКІСТЬ ВІЛ</vt:lpstr>
      <vt:lpstr>ПАТОГЕНЕЗ ВІЛ/СНІД 1 етап - Взаємодія рецептора вірусу з білком СД 4 клітини – мішені.</vt:lpstr>
      <vt:lpstr>2 етап - депротеінезація та проникнення в клітину генетичного матеріалу                                          вірусу. </vt:lpstr>
      <vt:lpstr>3 етап - Реплікація вірусу  РОКОВА ХВИЛИНА В ЖИТТІ ІНФІКОВАННОГО !</vt:lpstr>
      <vt:lpstr>Вірус ВІЛ в Т - лімфоциті</vt:lpstr>
      <vt:lpstr>Організм ВІЛ – інфікованний.   ЩО ДАЛІ?</vt:lpstr>
      <vt:lpstr>Не ВІЛ/СНІД вбивають хворого, а опортуністичні інфекції та злоякісні пухлини</vt:lpstr>
      <vt:lpstr>ДЖЕРЕЛА ІНФЕКЦІЇ</vt:lpstr>
      <vt:lpstr>ШЛЯХИ ПЕРЕДАЧІ ВІЛ</vt:lpstr>
      <vt:lpstr>КЛАСИФІКАЦІЯ ВІЛ/СНІД</vt:lpstr>
      <vt:lpstr>Презентация PowerPoint</vt:lpstr>
      <vt:lpstr>Презентация PowerPoint</vt:lpstr>
      <vt:lpstr>Презентация PowerPoint</vt:lpstr>
      <vt:lpstr> Стадії та критерії ВІЛ – інфекції  ( В.В. Ващук, Республіка Бурунді, 1987 р.) </vt:lpstr>
      <vt:lpstr>КЛІНІЧНІ ПРОЯВИ ВІЛ – інфекції та СНІДу</vt:lpstr>
      <vt:lpstr> 1 стадія – стадія інкубації </vt:lpstr>
      <vt:lpstr> 2 стадія – стадія первинних симптомів (безсимптомна форма) </vt:lpstr>
      <vt:lpstr>3 стадія – вторинних захворювань</vt:lpstr>
      <vt:lpstr>4 стадія  - СНІД</vt:lpstr>
      <vt:lpstr>ПРИНЦИПИ ДІАГНОСТИКИ ВІЛ - ІНФЕКЦІЇ</vt:lpstr>
      <vt:lpstr>Лабораторні критерії ВІЛ - інфекції</vt:lpstr>
      <vt:lpstr>Лікування ВІЛ/СНІДу</vt:lpstr>
      <vt:lpstr>ВІЛ/СНІД І ХІРУРГІЯ</vt:lpstr>
      <vt:lpstr>ВІЛ/СНІД І ХІРУРГІЯ</vt:lpstr>
      <vt:lpstr>ВІЛ/СНІД І ПЛАНОВА ХІРУРГІЯ</vt:lpstr>
      <vt:lpstr>ВІЛ/СНІД І ПЛАНОВА ХІРУРГІЯ</vt:lpstr>
      <vt:lpstr>ВІЛ/СНІД І ПЛАНОВА ХІРУРГІЯ</vt:lpstr>
      <vt:lpstr>ПРИКЛАД</vt:lpstr>
      <vt:lpstr>ПІДВИСНОВОК</vt:lpstr>
      <vt:lpstr>ВІЛ/СНІД І ГНІЙНА ХІРУРГІЯ</vt:lpstr>
      <vt:lpstr>ВІЛ/СНІД І ГНІЙНА ХІРУРГІЯ</vt:lpstr>
      <vt:lpstr>ВІЛ/СНІД І ГНІЙНА ХІРУРГІЯ</vt:lpstr>
      <vt:lpstr>ВІЛ/СНІД І ГНІЙНА ХІРУРГІЯ</vt:lpstr>
      <vt:lpstr>ПРИКЛАД</vt:lpstr>
      <vt:lpstr>ПІДВИСНОВОК</vt:lpstr>
      <vt:lpstr>ВІЛ/СНІД І УРГЕНТНА ХІРУРГІЯ</vt:lpstr>
      <vt:lpstr>ВІЛ/СНІД І УРГЕНТНА ХІРУРГІЯ</vt:lpstr>
      <vt:lpstr>ВІЛ/СНІД І УРГЕНТНА ХІРУРГІЯ</vt:lpstr>
      <vt:lpstr>ВІЛ/СНІД І УРГЕНТНА ХІРУРГІЯ</vt:lpstr>
      <vt:lpstr>ВІЛ/СНІД І УРГЕНТНА ХІРУРГІЯ</vt:lpstr>
      <vt:lpstr>ПІДВИСНОВОК</vt:lpstr>
      <vt:lpstr>ВІЛ/СНІД І ОНКОЛОГІЯ</vt:lpstr>
      <vt:lpstr>РИЗИК ВНУТРІШНЬО-ЛІКАРНЯНОГО ВІЛ-ІНФІКУВАННЯ ХІРУРГІВ</vt:lpstr>
      <vt:lpstr>РИЗИК ВНУТРІШНЬО-ЛІКАРНЯНОГО ВІЛ-ІНФІКУВАННЯ ХІРУРГІВ</vt:lpstr>
      <vt:lpstr>РИЗИК ВНУТРІШНЬО-ЛІКАРНЯНОГО ВІЛ-ІНФІКУВАННЯ ХІРУРГІВ</vt:lpstr>
      <vt:lpstr>РИЗИК ВНУТРІШНЬО-ЛІКАРНЯНОГО ВІЛ-ІНФІКУВАННЯ ХІРУРГІВ</vt:lpstr>
      <vt:lpstr>РИЗИК ВНУТРІШНЬО-ЛІКАРНЯНОГО ВІЛ-ІНФІКУВАННЯ ХІРУРГІВ</vt:lpstr>
      <vt:lpstr>СУБОПЕРАЦІЙНЕ ПОШКОДЖЕННЯ ХІРУРГІЧНИХ РУКАВИЧОК</vt:lpstr>
      <vt:lpstr>РИЗИК ВНУТРІШНЬО-ЛІКАРНЯНОГО ВІЛ-ІНФІКУВАННЯ ХІРУРГІВ</vt:lpstr>
      <vt:lpstr>РИЗИК ВНУТРІШНЬО-ЛІКАРНЯНОГО ВІЛ-ІНФІКУВАННЯ ХІРУРГІВ</vt:lpstr>
      <vt:lpstr>РИЗИК ВНУТРІШНЬО-ЛІКАРНЯНОГО ВІЛ-ІНФІКУВАННЯ ХІРУРГІВ</vt:lpstr>
      <vt:lpstr>РИЗИК ВНУТРІШНЬО-ЛІКАРНЯНОГО ВІЛ-ІНФІКУВАННЯ ХІРУРГІВ міста Кривий Ріг за 2009 рік</vt:lpstr>
      <vt:lpstr>РИЗИК ВНУТРІШНЬО-ЛІКАРНЯНОГО ВІЛ-ІНФІКУВАННЯ ХІРУРГІВ у середньостатистичному хірургічному відділені на 60 ліжок (ХВ №2 16 М.Л.) за 2009 рік</vt:lpstr>
      <vt:lpstr>ВНЕСЕННЯ ПРОПОЗИЦІЇ ТОВАРИСТВУ ХІРУРГІВ міста Кривий Ріг</vt:lpstr>
      <vt:lpstr>ВНЕСЕННЯ ПРОПОЗИЦІЇ ТОВАРИСТВУ ХІРУРГІВ міста Кривий Ріг</vt:lpstr>
      <vt:lpstr>РИЗИК ВНУТРІШНЬО-ЛІКАРНЯНОГО ВІЛ-ІНФІКУВАННЯ ХІРУРГІВ</vt:lpstr>
      <vt:lpstr>РИЗИК ВНУТРІШНЬО-ЛІКАРНЯНОГО ВІЛ-ІНФІКУВАННЯ ХІРУРГІВ</vt:lpstr>
      <vt:lpstr>ПОПЕРЕДЖЕННЯ ВНУТРІШНЬО-ЛІКАРНЯНОГО ТА ІНТРАОПЕРАЦІЙНОГО ІНФІКУВАННЯ ВІЛ ХІРУРГІВ</vt:lpstr>
      <vt:lpstr>ПОПЕРЕДЖЕННЯ ВНУТРІШНЬО-ЛІКАРНЯНОГО ТА ІНТРАОПЕРАЦІЙНОГО ІНФІКУВАННЯ ВІЛ ХІРУРГІВ</vt:lpstr>
      <vt:lpstr>ПОПЕРЕДЖЕННЯ ВНУТРІШНЬО-ЛІКАРНЯНОГО ТА ІНТРАОПЕРАЦІЙНОГО ІНФІКУВАННЯ ВІЛ ХІРУРГІВ</vt:lpstr>
      <vt:lpstr>Презентация PowerPoint</vt:lpstr>
      <vt:lpstr>   ЗАХОДИ ПРИ ПОРАНЕННЯХ, КОНТАКТАХ З КРОВ'Ю, ІНШИМИ БІОЛОГІЧНИМИ МАТЕРІАЛАМИ ВІЛ-ІНФІКОВАНОГО ЧИ ХВОРОГО НА СНІД ПАЦІЄНТА  Наказ № 120 (25.05.2000р.)  </vt:lpstr>
      <vt:lpstr>  </vt:lpstr>
      <vt:lpstr>ВИСНОВОК!</vt:lpstr>
      <vt:lpstr>ВИСНОВОК!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ВІЛ/СНІД  у хірургічній клініці</dc:title>
  <cp:lastModifiedBy>user</cp:lastModifiedBy>
  <cp:revision>224</cp:revision>
  <dcterms:modified xsi:type="dcterms:W3CDTF">2020-06-02T11:53:40Z</dcterms:modified>
</cp:coreProperties>
</file>